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66" r:id="rId5"/>
    <p:sldId id="353" r:id="rId6"/>
    <p:sldId id="325" r:id="rId7"/>
    <p:sldId id="356" r:id="rId8"/>
    <p:sldId id="409" r:id="rId9"/>
    <p:sldId id="410" r:id="rId10"/>
    <p:sldId id="308" r:id="rId11"/>
    <p:sldId id="411" r:id="rId12"/>
    <p:sldId id="309" r:id="rId13"/>
    <p:sldId id="326" r:id="rId14"/>
    <p:sldId id="390" r:id="rId15"/>
    <p:sldId id="391" r:id="rId16"/>
    <p:sldId id="327" r:id="rId17"/>
    <p:sldId id="328" r:id="rId18"/>
    <p:sldId id="412" r:id="rId19"/>
    <p:sldId id="310" r:id="rId20"/>
    <p:sldId id="329" r:id="rId21"/>
    <p:sldId id="389" r:id="rId22"/>
    <p:sldId id="392" r:id="rId23"/>
    <p:sldId id="330" r:id="rId24"/>
    <p:sldId id="331" r:id="rId25"/>
    <p:sldId id="413" r:id="rId26"/>
    <p:sldId id="311" r:id="rId27"/>
    <p:sldId id="332" r:id="rId28"/>
    <p:sldId id="408" r:id="rId29"/>
    <p:sldId id="407" r:id="rId30"/>
    <p:sldId id="333" r:id="rId31"/>
    <p:sldId id="334" r:id="rId32"/>
    <p:sldId id="312" r:id="rId33"/>
    <p:sldId id="358" r:id="rId34"/>
    <p:sldId id="360" r:id="rId35"/>
    <p:sldId id="414" r:id="rId36"/>
    <p:sldId id="367" r:id="rId37"/>
    <p:sldId id="366" r:id="rId38"/>
    <p:sldId id="315" r:id="rId39"/>
    <p:sldId id="362" r:id="rId40"/>
    <p:sldId id="363" r:id="rId41"/>
    <p:sldId id="417" r:id="rId42"/>
    <p:sldId id="423" r:id="rId43"/>
    <p:sldId id="404" r:id="rId44"/>
    <p:sldId id="385" r:id="rId45"/>
    <p:sldId id="393" r:id="rId46"/>
    <p:sldId id="406" r:id="rId47"/>
    <p:sldId id="405" r:id="rId48"/>
    <p:sldId id="368" r:id="rId49"/>
    <p:sldId id="359" r:id="rId50"/>
    <p:sldId id="361" r:id="rId51"/>
    <p:sldId id="387" r:id="rId52"/>
    <p:sldId id="388" r:id="rId53"/>
    <p:sldId id="394" r:id="rId54"/>
    <p:sldId id="343" r:id="rId55"/>
    <p:sldId id="342" r:id="rId56"/>
    <p:sldId id="370" r:id="rId57"/>
    <p:sldId id="369" r:id="rId58"/>
    <p:sldId id="313" r:id="rId59"/>
    <p:sldId id="335" r:id="rId60"/>
    <p:sldId id="386" r:id="rId61"/>
    <p:sldId id="395" r:id="rId62"/>
    <p:sldId id="336" r:id="rId63"/>
    <p:sldId id="337" r:id="rId64"/>
    <p:sldId id="377" r:id="rId65"/>
    <p:sldId id="365" r:id="rId66"/>
    <p:sldId id="372" r:id="rId67"/>
    <p:sldId id="373" r:id="rId68"/>
    <p:sldId id="338" r:id="rId69"/>
    <p:sldId id="419" r:id="rId70"/>
    <p:sldId id="420" r:id="rId71"/>
    <p:sldId id="421" r:id="rId72"/>
    <p:sldId id="422" r:id="rId73"/>
    <p:sldId id="357" r:id="rId74"/>
    <p:sldId id="314" r:id="rId75"/>
    <p:sldId id="418" r:id="rId76"/>
    <p:sldId id="379" r:id="rId77"/>
    <p:sldId id="396" r:id="rId78"/>
    <p:sldId id="339" r:id="rId79"/>
    <p:sldId id="340" r:id="rId80"/>
    <p:sldId id="374" r:id="rId81"/>
    <p:sldId id="371" r:id="rId82"/>
    <p:sldId id="316" r:id="rId83"/>
    <p:sldId id="344" r:id="rId84"/>
    <p:sldId id="345" r:id="rId85"/>
    <p:sldId id="346" r:id="rId86"/>
    <p:sldId id="347" r:id="rId87"/>
    <p:sldId id="384" r:id="rId88"/>
    <p:sldId id="397" r:id="rId89"/>
    <p:sldId id="348" r:id="rId90"/>
    <p:sldId id="383" r:id="rId91"/>
    <p:sldId id="317" r:id="rId92"/>
    <p:sldId id="375" r:id="rId93"/>
    <p:sldId id="318" r:id="rId94"/>
    <p:sldId id="378" r:id="rId95"/>
    <p:sldId id="403" r:id="rId96"/>
    <p:sldId id="415" r:id="rId97"/>
    <p:sldId id="402" r:id="rId98"/>
    <p:sldId id="382" r:id="rId99"/>
    <p:sldId id="398" r:id="rId100"/>
    <p:sldId id="380" r:id="rId101"/>
    <p:sldId id="381" r:id="rId102"/>
    <p:sldId id="320" r:id="rId103"/>
    <p:sldId id="355" r:id="rId104"/>
    <p:sldId id="319" r:id="rId105"/>
    <p:sldId id="376" r:id="rId106"/>
    <p:sldId id="323" r:id="rId107"/>
    <p:sldId id="321" r:id="rId108"/>
    <p:sldId id="322" r:id="rId109"/>
    <p:sldId id="416" r:id="rId110"/>
    <p:sldId id="351" r:id="rId111"/>
    <p:sldId id="401" r:id="rId112"/>
    <p:sldId id="399" r:id="rId113"/>
    <p:sldId id="400" r:id="rId114"/>
    <p:sldId id="352" r:id="rId115"/>
    <p:sldId id="324" r:id="rId116"/>
    <p:sldId id="354" r:id="rId1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89" autoAdjust="0"/>
    <p:restoredTop sz="94619" autoAdjust="0"/>
  </p:normalViewPr>
  <p:slideViewPr>
    <p:cSldViewPr snapToGrid="0">
      <p:cViewPr varScale="1">
        <p:scale>
          <a:sx n="114" d="100"/>
          <a:sy n="114" d="100"/>
        </p:scale>
        <p:origin x="276" y="96"/>
      </p:cViewPr>
      <p:guideLst/>
    </p:cSldViewPr>
  </p:slideViewPr>
  <p:notesTextViewPr>
    <p:cViewPr>
      <p:scale>
        <a:sx n="1" d="1"/>
        <a:sy n="1" d="1"/>
      </p:scale>
      <p:origin x="0" y="0"/>
    </p:cViewPr>
  </p:notesTextViewPr>
  <p:sorterViewPr>
    <p:cViewPr varScale="1">
      <p:scale>
        <a:sx n="100" d="100"/>
        <a:sy n="100" d="100"/>
      </p:scale>
      <p:origin x="0" y="-2298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presProps" Target="presProp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viewProps" Target="viewProps.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tableStyles" Target="tableStyles.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12/26/2020</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87293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12/26/2020</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38980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12/26/2020</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22331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12/26/2020</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57611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12/26/2020</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02808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12/26/2020</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01771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12/26/2020</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50701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12/26/2020</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01302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12/26/2020</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58826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smtClean="0"/>
              <a:t>12/26/2020</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9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6014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914400" rtl="0" eaLnBrk="1" latinLnBrk="0" hangingPunct="1">
        <a:lnSpc>
          <a:spcPct val="90000"/>
        </a:lnSpc>
        <a:spcBef>
          <a:spcPct val="0"/>
        </a:spcBef>
        <a:buNone/>
        <a:defRPr sz="46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docs.google.com/document/d/1R_wO51Pa0vymUTdduUYsbb3f2Wupwck-EPZTVwEN78I/edit?usp=sharing"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ideo" Target="https://www.youtube.com/embed/InzLQcTmfiE?feature=oembed" TargetMode="External"/><Relationship Id="rId4" Type="http://schemas.openxmlformats.org/officeDocument/2006/relationships/image" Target="../media/image6.jpeg"/></Relationships>
</file>

<file path=ppt/slides/_rels/slide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2.png"/></Relationships>
</file>

<file path=ppt/slides/_rels/slide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peak Pro" panose="020F0502020204030204"/>
              <a:ea typeface="+mn-ea"/>
              <a:cs typeface="+mn-cs"/>
            </a:endParaRPr>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6730000" y="639097"/>
            <a:ext cx="4813072" cy="3494791"/>
          </a:xfrm>
        </p:spPr>
        <p:txBody>
          <a:bodyPr>
            <a:normAutofit/>
          </a:bodyPr>
          <a:lstStyle/>
          <a:p>
            <a:r>
              <a:rPr lang="en-US" sz="3600" dirty="0">
                <a:latin typeface="Garamond" panose="02020404030301010803" pitchFamily="18" charset="0"/>
                <a:cs typeface="Arial" panose="020B0604020202020204" pitchFamily="34" charset="0"/>
              </a:rPr>
              <a:t>Discover Your Unique Message for the World - Put Yourself Own Virtual Stages</a:t>
            </a:r>
          </a:p>
        </p:txBody>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6729999" y="4455621"/>
            <a:ext cx="4829101" cy="1238616"/>
          </a:xfrm>
        </p:spPr>
        <p:txBody>
          <a:bodyPr>
            <a:normAutofit/>
          </a:bodyPr>
          <a:lstStyle/>
          <a:p>
            <a:r>
              <a:rPr lang="en-US" dirty="0"/>
              <a:t>1 day workshop</a:t>
            </a:r>
          </a:p>
        </p:txBody>
      </p:sp>
      <p:pic>
        <p:nvPicPr>
          <p:cNvPr id="6" name="Picture 5">
            <a:extLst>
              <a:ext uri="{FF2B5EF4-FFF2-40B4-BE49-F238E27FC236}">
                <a16:creationId xmlns:a16="http://schemas.microsoft.com/office/drawing/2014/main" id="{8940CBE3-3F91-419A-A649-32AB388ECA8B}"/>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 y="10"/>
            <a:ext cx="6096000" cy="6857990"/>
          </a:xfrm>
          <a:prstGeom prst="rect">
            <a:avLst/>
          </a:prstGeom>
        </p:spPr>
      </p:pic>
      <p:cxnSp>
        <p:nvCxnSpPr>
          <p:cNvPr id="26" name="Straight Connector 25">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294754"/>
            <a:ext cx="43891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B990446B-7E7A-47D1-AE34-49D05F61A29C}"/>
              </a:ext>
            </a:extLst>
          </p:cNvPr>
          <p:cNvPicPr>
            <a:picLocks noChangeAspect="1"/>
          </p:cNvPicPr>
          <p:nvPr/>
        </p:nvPicPr>
        <p:blipFill>
          <a:blip r:embed="rId4"/>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895915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I will give you 10 minutes to brainstorm what are your passion.</a:t>
            </a:r>
          </a:p>
        </p:txBody>
      </p:sp>
      <p:pic>
        <p:nvPicPr>
          <p:cNvPr id="4" name="Picture 3">
            <a:extLst>
              <a:ext uri="{FF2B5EF4-FFF2-40B4-BE49-F238E27FC236}">
                <a16:creationId xmlns:a16="http://schemas.microsoft.com/office/drawing/2014/main" id="{83E84193-F9D9-43BA-931B-CA07B227DE94}"/>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44429809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8B146-49C0-4104-AE81-DB24B2CD39CB}"/>
              </a:ext>
            </a:extLst>
          </p:cNvPr>
          <p:cNvSpPr>
            <a:spLocks noGrp="1"/>
          </p:cNvSpPr>
          <p:nvPr>
            <p:ph type="ctrTitle"/>
          </p:nvPr>
        </p:nvSpPr>
        <p:spPr/>
        <p:txBody>
          <a:bodyPr>
            <a:normAutofit/>
          </a:bodyPr>
          <a:lstStyle/>
          <a:p>
            <a:r>
              <a:rPr lang="en-US" sz="4000" dirty="0">
                <a:latin typeface="Garamond" panose="02020404030301010803" pitchFamily="18" charset="0"/>
              </a:rPr>
              <a:t>Everyone here will get a 3-parts video explaining how to do FB Live using zoom.</a:t>
            </a:r>
          </a:p>
        </p:txBody>
      </p:sp>
      <p:sp>
        <p:nvSpPr>
          <p:cNvPr id="3" name="Subtitle 2">
            <a:extLst>
              <a:ext uri="{FF2B5EF4-FFF2-40B4-BE49-F238E27FC236}">
                <a16:creationId xmlns:a16="http://schemas.microsoft.com/office/drawing/2014/main" id="{946E3165-F541-4963-A33B-FC275F7225CA}"/>
              </a:ext>
            </a:extLst>
          </p:cNvPr>
          <p:cNvSpPr>
            <a:spLocks noGrp="1"/>
          </p:cNvSpPr>
          <p:nvPr>
            <p:ph type="subTitle" idx="1"/>
          </p:nvPr>
        </p:nvSpPr>
        <p:spPr/>
        <p:txBody>
          <a:bodyPr/>
          <a:lstStyle/>
          <a:p>
            <a:r>
              <a:rPr lang="en-US" dirty="0"/>
              <a:t>It will be sent after the workshop is over.</a:t>
            </a:r>
          </a:p>
        </p:txBody>
      </p:sp>
      <p:pic>
        <p:nvPicPr>
          <p:cNvPr id="4" name="Picture 3">
            <a:extLst>
              <a:ext uri="{FF2B5EF4-FFF2-40B4-BE49-F238E27FC236}">
                <a16:creationId xmlns:a16="http://schemas.microsoft.com/office/drawing/2014/main" id="{D1AFB5EA-5391-45B8-A14C-E24EB73E6732}"/>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68993442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r>
              <a:rPr lang="en-US" sz="2400" dirty="0">
                <a:latin typeface="Garamond" panose="02020404030301010803" pitchFamily="18" charset="0"/>
              </a:rPr>
              <a:t>Here are just some of the virtual stage you can be on other people platform:</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Other People FB Live, YouTube Live, etc. Social Media Live</a:t>
            </a:r>
            <a:br>
              <a:rPr lang="en-US" sz="2400" dirty="0">
                <a:latin typeface="Garamond" panose="02020404030301010803" pitchFamily="18" charset="0"/>
              </a:rPr>
            </a:br>
            <a:r>
              <a:rPr lang="en-US" sz="2400" dirty="0">
                <a:latin typeface="Garamond" panose="02020404030301010803" pitchFamily="18" charset="0"/>
              </a:rPr>
              <a:t>Other People Podcast Guest Speaker</a:t>
            </a:r>
            <a:br>
              <a:rPr lang="en-US" sz="2400" dirty="0">
                <a:latin typeface="Garamond" panose="02020404030301010803" pitchFamily="18" charset="0"/>
              </a:rPr>
            </a:br>
            <a:r>
              <a:rPr lang="en-US" sz="2400" dirty="0">
                <a:latin typeface="Garamond" panose="02020404030301010803" pitchFamily="18" charset="0"/>
              </a:rPr>
              <a:t>Other People Summit Guest Speaker</a:t>
            </a:r>
            <a:br>
              <a:rPr lang="en-US" sz="2400" dirty="0">
                <a:latin typeface="Garamond" panose="02020404030301010803" pitchFamily="18" charset="0"/>
              </a:rPr>
            </a:br>
            <a:r>
              <a:rPr lang="en-US" sz="2400" dirty="0">
                <a:latin typeface="Garamond" panose="02020404030301010803" pitchFamily="18" charset="0"/>
              </a:rPr>
              <a:t>Other People 5 Days Challenges Guest Speaker</a:t>
            </a:r>
            <a:br>
              <a:rPr lang="en-US" sz="2400" dirty="0">
                <a:latin typeface="Garamond" panose="02020404030301010803" pitchFamily="18" charset="0"/>
              </a:rPr>
            </a:br>
            <a:r>
              <a:rPr lang="en-US" sz="2400" dirty="0">
                <a:latin typeface="Garamond" panose="02020404030301010803" pitchFamily="18" charset="0"/>
              </a:rPr>
              <a:t>Other People Virtual Events Guest Speaker</a:t>
            </a:r>
            <a:br>
              <a:rPr lang="en-US" sz="2400" dirty="0">
                <a:latin typeface="Garamond" panose="02020404030301010803" pitchFamily="18" charset="0"/>
              </a:rPr>
            </a:br>
            <a:r>
              <a:rPr lang="en-US" sz="2400" dirty="0">
                <a:latin typeface="Garamond" panose="02020404030301010803" pitchFamily="18" charset="0"/>
              </a:rPr>
              <a:t>Other People Online Workshop Guest Speaker</a:t>
            </a:r>
            <a:br>
              <a:rPr lang="en-US" sz="2400" dirty="0">
                <a:latin typeface="Garamond" panose="02020404030301010803" pitchFamily="18" charset="0"/>
              </a:rPr>
            </a:br>
            <a:r>
              <a:rPr lang="en-US" sz="2400" dirty="0">
                <a:latin typeface="Garamond" panose="02020404030301010803" pitchFamily="18" charset="0"/>
              </a:rPr>
              <a:t>Other People Online Radio Show Guest Speaker</a:t>
            </a:r>
            <a:br>
              <a:rPr lang="en-US" sz="2400" dirty="0">
                <a:latin typeface="Garamond" panose="02020404030301010803" pitchFamily="18" charset="0"/>
              </a:rPr>
            </a:br>
            <a:r>
              <a:rPr lang="en-US" sz="2400" dirty="0">
                <a:latin typeface="Garamond" panose="02020404030301010803" pitchFamily="18" charset="0"/>
              </a:rPr>
              <a:t>Other People Online TV Show Guest Speaker</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Get exposure by utilizing other people stages</a:t>
            </a:r>
          </a:p>
        </p:txBody>
      </p:sp>
      <p:pic>
        <p:nvPicPr>
          <p:cNvPr id="6" name="Picture 5">
            <a:extLst>
              <a:ext uri="{FF2B5EF4-FFF2-40B4-BE49-F238E27FC236}">
                <a16:creationId xmlns:a16="http://schemas.microsoft.com/office/drawing/2014/main" id="{8B99B5B6-9EDE-4C30-9689-78AA08173138}"/>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40275382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94934"/>
          </a:xfrm>
        </p:spPr>
        <p:txBody>
          <a:bodyPr>
            <a:normAutofit/>
          </a:bodyPr>
          <a:lstStyle/>
          <a:p>
            <a:pPr algn="ctr"/>
            <a:r>
              <a:rPr lang="en-US" sz="4800" dirty="0">
                <a:latin typeface="Garamond" panose="02020404030301010803" pitchFamily="18" charset="0"/>
              </a:rPr>
              <a:t>Part 7</a:t>
            </a:r>
            <a:br>
              <a:rPr lang="en-US" sz="4800" dirty="0">
                <a:latin typeface="Garamond" panose="02020404030301010803" pitchFamily="18" charset="0"/>
              </a:rPr>
            </a:br>
            <a:br>
              <a:rPr lang="en-US" sz="3200" dirty="0">
                <a:latin typeface="Garamond" panose="02020404030301010803" pitchFamily="18" charset="0"/>
              </a:rPr>
            </a:br>
            <a:r>
              <a:rPr lang="en-US" sz="3600" dirty="0">
                <a:latin typeface="Garamond" panose="02020404030301010803" pitchFamily="18" charset="0"/>
              </a:rPr>
              <a:t>How to Get onto Other People Stage? </a:t>
            </a:r>
            <a:br>
              <a:rPr lang="en-US" sz="3600" dirty="0">
                <a:latin typeface="Garamond" panose="02020404030301010803" pitchFamily="18" charset="0"/>
              </a:rPr>
            </a:br>
            <a:r>
              <a:rPr lang="en-US" sz="3600" dirty="0">
                <a:latin typeface="Garamond" panose="02020404030301010803" pitchFamily="18" charset="0"/>
              </a:rPr>
              <a:t>Introducing Dream 100</a:t>
            </a:r>
            <a:br>
              <a:rPr lang="en-US" sz="4000" dirty="0">
                <a:latin typeface="Garamond" panose="02020404030301010803" pitchFamily="18" charset="0"/>
              </a:rPr>
            </a:br>
            <a:br>
              <a:rPr lang="en-US" sz="4000" dirty="0">
                <a:latin typeface="Garamond" panose="02020404030301010803" pitchFamily="18" charset="0"/>
              </a:rPr>
            </a:br>
            <a:endParaRPr lang="en-US" sz="4000" dirty="0">
              <a:latin typeface="Garamond" panose="02020404030301010803" pitchFamily="18" charset="0"/>
            </a:endParaRP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71737412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pPr algn="ctr"/>
            <a:r>
              <a:rPr lang="en-US" sz="5400" dirty="0">
                <a:latin typeface="Garamond" panose="02020404030301010803" pitchFamily="18" charset="0"/>
              </a:rPr>
              <a:t>Building personal relationship </a:t>
            </a:r>
            <a:br>
              <a:rPr lang="en-US" sz="5400" dirty="0">
                <a:latin typeface="Garamond" panose="02020404030301010803" pitchFamily="18" charset="0"/>
              </a:rPr>
            </a:br>
            <a:r>
              <a:rPr lang="en-US" sz="5400" dirty="0">
                <a:latin typeface="Garamond" panose="02020404030301010803" pitchFamily="18" charset="0"/>
              </a:rPr>
              <a:t>and connecting with people who are at higher level than where you are</a:t>
            </a:r>
            <a:br>
              <a:rPr lang="en-US" sz="5400" dirty="0">
                <a:latin typeface="Garamond" panose="02020404030301010803" pitchFamily="18" charset="0"/>
              </a:rPr>
            </a:br>
            <a:r>
              <a:rPr lang="en-US" sz="5400" dirty="0">
                <a:latin typeface="Garamond" panose="02020404030301010803" pitchFamily="18" charset="0"/>
              </a:rPr>
              <a:t>- One at a Time.</a:t>
            </a:r>
          </a:p>
        </p:txBody>
      </p:sp>
      <p:pic>
        <p:nvPicPr>
          <p:cNvPr id="6" name="Picture 5">
            <a:extLst>
              <a:ext uri="{FF2B5EF4-FFF2-40B4-BE49-F238E27FC236}">
                <a16:creationId xmlns:a16="http://schemas.microsoft.com/office/drawing/2014/main" id="{9CAB58D1-7C88-4DDD-867A-31DEF71DF0D2}"/>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06932288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fontScale="90000"/>
          </a:bodyPr>
          <a:lstStyle/>
          <a:p>
            <a:r>
              <a:rPr lang="en-US" sz="2400" dirty="0">
                <a:latin typeface="Garamond" panose="02020404030301010803" pitchFamily="18" charset="0"/>
              </a:rPr>
              <a:t>Make a list of top 100 persons, you want to interview, or you want to be on stage with, whom are leaders of the niche you are in.</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Study each person thoroughly. Study one person at one time: </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What’s the person autobiography? What is his or her hobbies? Who is his or her family?</a:t>
            </a:r>
            <a:br>
              <a:rPr lang="en-US" sz="2400" dirty="0">
                <a:latin typeface="Garamond" panose="02020404030301010803" pitchFamily="18" charset="0"/>
              </a:rPr>
            </a:br>
            <a:r>
              <a:rPr lang="en-US" sz="2400" dirty="0">
                <a:latin typeface="Garamond" panose="02020404030301010803" pitchFamily="18" charset="0"/>
              </a:rPr>
              <a:t>Did he or she published as an author? If so, what are the best title of his or her books?</a:t>
            </a:r>
            <a:br>
              <a:rPr lang="en-US" sz="2400" dirty="0">
                <a:latin typeface="Garamond" panose="02020404030301010803" pitchFamily="18" charset="0"/>
              </a:rPr>
            </a:br>
            <a:r>
              <a:rPr lang="en-US" sz="2400" dirty="0">
                <a:latin typeface="Garamond" panose="02020404030301010803" pitchFamily="18" charset="0"/>
              </a:rPr>
              <a:t>What is his or her personal, career or business history?</a:t>
            </a:r>
            <a:br>
              <a:rPr lang="en-US" sz="2400" dirty="0">
                <a:latin typeface="Garamond" panose="02020404030301010803" pitchFamily="18" charset="0"/>
              </a:rPr>
            </a:br>
            <a:r>
              <a:rPr lang="en-US" sz="2400" dirty="0">
                <a:latin typeface="Garamond" panose="02020404030301010803" pitchFamily="18" charset="0"/>
              </a:rPr>
              <a:t>How many company does he or she holding now? What industries are the companies in?</a:t>
            </a:r>
            <a:br>
              <a:rPr lang="en-US" sz="2400" dirty="0">
                <a:latin typeface="Garamond" panose="02020404030301010803" pitchFamily="18" charset="0"/>
              </a:rPr>
            </a:br>
            <a:r>
              <a:rPr lang="en-US" sz="2400" dirty="0">
                <a:latin typeface="Garamond" panose="02020404030301010803" pitchFamily="18" charset="0"/>
              </a:rPr>
              <a:t>What are the latest PR release from his or her companies? </a:t>
            </a:r>
            <a:br>
              <a:rPr lang="en-US" sz="2400" dirty="0">
                <a:latin typeface="Garamond" panose="02020404030301010803" pitchFamily="18" charset="0"/>
              </a:rPr>
            </a:br>
            <a:r>
              <a:rPr lang="en-US" sz="2400" dirty="0">
                <a:latin typeface="Garamond" panose="02020404030301010803" pitchFamily="18" charset="0"/>
              </a:rPr>
              <a:t>What’s his or her company goal this year? What’s his or her company 5 years goal?</a:t>
            </a:r>
            <a:br>
              <a:rPr lang="en-US" sz="2400" dirty="0">
                <a:latin typeface="Garamond" panose="02020404030301010803" pitchFamily="18" charset="0"/>
              </a:rPr>
            </a:br>
            <a:r>
              <a:rPr lang="en-US" sz="2400" dirty="0">
                <a:latin typeface="Garamond" panose="02020404030301010803" pitchFamily="18" charset="0"/>
              </a:rPr>
              <a:t>What are the latest advertising campaign his or her company is running?</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Create your dream 100 and approach them one at a time</a:t>
            </a:r>
          </a:p>
        </p:txBody>
      </p:sp>
      <p:pic>
        <p:nvPicPr>
          <p:cNvPr id="6" name="Picture 5">
            <a:extLst>
              <a:ext uri="{FF2B5EF4-FFF2-40B4-BE49-F238E27FC236}">
                <a16:creationId xmlns:a16="http://schemas.microsoft.com/office/drawing/2014/main" id="{FFA9E815-BED5-4251-BFDD-0AB27EEAEF61}"/>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346037155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fontScale="90000"/>
          </a:bodyPr>
          <a:lstStyle/>
          <a:p>
            <a:r>
              <a:rPr lang="en-US" sz="2400" dirty="0">
                <a:latin typeface="Garamond" panose="02020404030301010803" pitchFamily="18" charset="0"/>
              </a:rPr>
              <a:t>Ask yourself these Questions:</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How can I be value added to that person on my dream 100 list?</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Is there personal details on their social media that you can spot on, and turn this minor detail into an opportunity to do that person on our dream 100 list a favor, give him or her a surprise that they will never forget?</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Is there someone in your connection, that you can introduce to this person on your dream 100 list?</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Is there someone in your connection, can introduce you to person on your dream 100 list?</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Create your dream 100 and approach them one at a time</a:t>
            </a:r>
          </a:p>
        </p:txBody>
      </p:sp>
      <p:pic>
        <p:nvPicPr>
          <p:cNvPr id="6" name="Picture 5">
            <a:extLst>
              <a:ext uri="{FF2B5EF4-FFF2-40B4-BE49-F238E27FC236}">
                <a16:creationId xmlns:a16="http://schemas.microsoft.com/office/drawing/2014/main" id="{D382243F-DA7B-44DF-BFD5-B45D52EBAF26}"/>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408749092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11044"/>
          </a:xfrm>
        </p:spPr>
        <p:txBody>
          <a:bodyPr>
            <a:normAutofit/>
          </a:bodyPr>
          <a:lstStyle/>
          <a:p>
            <a:pPr algn="ctr"/>
            <a:r>
              <a:rPr lang="en-US" sz="2800" dirty="0">
                <a:latin typeface="Garamond" panose="02020404030301010803" pitchFamily="18" charset="0"/>
              </a:rPr>
              <a:t>What are some of the guru that are on my Dream 100 list?</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James MacNeil, Rodrigo Diaz Mercado, Bernard Hiller, </a:t>
            </a:r>
            <a:br>
              <a:rPr lang="en-US" sz="2400" dirty="0">
                <a:latin typeface="Garamond" panose="02020404030301010803" pitchFamily="18" charset="0"/>
              </a:rPr>
            </a:br>
            <a:r>
              <a:rPr lang="en-US" sz="2400" dirty="0">
                <a:latin typeface="Garamond" panose="02020404030301010803" pitchFamily="18" charset="0"/>
              </a:rPr>
              <a:t>Brendon Burchard, </a:t>
            </a:r>
            <a:r>
              <a:rPr lang="en-US" sz="2400" dirty="0" err="1">
                <a:latin typeface="Garamond" panose="02020404030301010803" pitchFamily="18" charset="0"/>
              </a:rPr>
              <a:t>Anik</a:t>
            </a:r>
            <a:r>
              <a:rPr lang="en-US" sz="2400" dirty="0">
                <a:latin typeface="Garamond" panose="02020404030301010803" pitchFamily="18" charset="0"/>
              </a:rPr>
              <a:t> </a:t>
            </a:r>
            <a:r>
              <a:rPr lang="en-US" sz="2400" dirty="0" err="1">
                <a:latin typeface="Garamond" panose="02020404030301010803" pitchFamily="18" charset="0"/>
              </a:rPr>
              <a:t>Singal</a:t>
            </a:r>
            <a:r>
              <a:rPr lang="en-US" sz="2400" dirty="0">
                <a:latin typeface="Garamond" panose="02020404030301010803" pitchFamily="18" charset="0"/>
              </a:rPr>
              <a:t>, Les Brown, Jon </a:t>
            </a:r>
            <a:r>
              <a:rPr lang="en-US" sz="2400" dirty="0" err="1">
                <a:latin typeface="Garamond" panose="02020404030301010803" pitchFamily="18" charset="0"/>
              </a:rPr>
              <a:t>Talarico</a:t>
            </a:r>
            <a:r>
              <a:rPr lang="en-US" sz="2400" dirty="0">
                <a:latin typeface="Garamond" panose="02020404030301010803" pitchFamily="18" charset="0"/>
              </a:rPr>
              <a:t>, </a:t>
            </a:r>
            <a:br>
              <a:rPr lang="en-US" sz="2400" dirty="0">
                <a:latin typeface="Garamond" panose="02020404030301010803" pitchFamily="18" charset="0"/>
              </a:rPr>
            </a:br>
            <a:r>
              <a:rPr lang="en-US" sz="2400" dirty="0">
                <a:latin typeface="Garamond" panose="02020404030301010803" pitchFamily="18" charset="0"/>
              </a:rPr>
              <a:t>Pete Vargas, Pat Quinn, Tony Robbins, Dean </a:t>
            </a:r>
            <a:r>
              <a:rPr lang="en-US" sz="2400" dirty="0" err="1">
                <a:latin typeface="Garamond" panose="02020404030301010803" pitchFamily="18" charset="0"/>
              </a:rPr>
              <a:t>Graziosi</a:t>
            </a:r>
            <a:r>
              <a:rPr lang="en-US" sz="2400" dirty="0">
                <a:latin typeface="Garamond" panose="02020404030301010803" pitchFamily="18" charset="0"/>
              </a:rPr>
              <a:t>, </a:t>
            </a:r>
            <a:br>
              <a:rPr lang="en-US" sz="2400" dirty="0">
                <a:latin typeface="Garamond" panose="02020404030301010803" pitchFamily="18" charset="0"/>
              </a:rPr>
            </a:br>
            <a:r>
              <a:rPr lang="en-US" sz="2400" dirty="0">
                <a:latin typeface="Garamond" panose="02020404030301010803" pitchFamily="18" charset="0"/>
              </a:rPr>
              <a:t>Michael Hyatt, Beth Feldman, James </a:t>
            </a:r>
            <a:r>
              <a:rPr lang="en-US" sz="2400" dirty="0" err="1">
                <a:latin typeface="Garamond" panose="02020404030301010803" pitchFamily="18" charset="0"/>
              </a:rPr>
              <a:t>Dently</a:t>
            </a:r>
            <a:r>
              <a:rPr lang="en-US" sz="2400" dirty="0">
                <a:latin typeface="Garamond" panose="02020404030301010803" pitchFamily="18" charset="0"/>
              </a:rPr>
              <a:t>, etc.</a:t>
            </a:r>
            <a:br>
              <a:rPr lang="en-US" sz="2400" dirty="0">
                <a:latin typeface="Garamond" panose="02020404030301010803" pitchFamily="18" charset="0"/>
              </a:rPr>
            </a:br>
            <a:br>
              <a:rPr lang="en-US" sz="2400" dirty="0">
                <a:latin typeface="Garamond" panose="02020404030301010803" pitchFamily="18" charset="0"/>
              </a:rPr>
            </a:br>
            <a:r>
              <a:rPr lang="en-US" sz="2800" dirty="0">
                <a:latin typeface="Garamond" panose="02020404030301010803" pitchFamily="18" charset="0"/>
              </a:rPr>
              <a:t>So, what are some of your favorite people on your dream 100 list?</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01141921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3200" dirty="0">
                <a:latin typeface="Garamond" panose="02020404030301010803" pitchFamily="18" charset="0"/>
              </a:rPr>
              <a:t>I will give you 10 minutes to come up with a list of 10 person you would want to interview, share the same virtual stage, or on their virtual stage.</a:t>
            </a:r>
          </a:p>
        </p:txBody>
      </p:sp>
      <p:pic>
        <p:nvPicPr>
          <p:cNvPr id="3" name="Picture 2">
            <a:extLst>
              <a:ext uri="{FF2B5EF4-FFF2-40B4-BE49-F238E27FC236}">
                <a16:creationId xmlns:a16="http://schemas.microsoft.com/office/drawing/2014/main" id="{3BCD47AA-6D64-41DE-A448-FA24BF2061E5}"/>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46935467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a:latin typeface="Garamond" panose="02020404030301010803" pitchFamily="18" charset="0"/>
              </a:rPr>
            </a:br>
            <a:r>
              <a:rPr lang="en-US" sz="4800">
                <a:latin typeface="Garamond" panose="02020404030301010803" pitchFamily="18" charset="0"/>
              </a:rPr>
              <a:t>Any </a:t>
            </a:r>
            <a:r>
              <a:rPr lang="en-US" sz="4800" dirty="0">
                <a:latin typeface="Garamond" panose="02020404030301010803" pitchFamily="18" charset="0"/>
              </a:rPr>
              <a:t>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3095743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63304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04467765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3200" dirty="0">
                <a:latin typeface="Garamond" panose="02020404030301010803" pitchFamily="18" charset="0"/>
              </a:rPr>
              <a:t>Please brainstorm and come up with a list of 10 person you would want to interview, share the same virtual stage, or on their virtual stage.</a:t>
            </a:r>
          </a:p>
        </p:txBody>
      </p:sp>
      <p:pic>
        <p:nvPicPr>
          <p:cNvPr id="3" name="Picture 2">
            <a:extLst>
              <a:ext uri="{FF2B5EF4-FFF2-40B4-BE49-F238E27FC236}">
                <a16:creationId xmlns:a16="http://schemas.microsoft.com/office/drawing/2014/main" id="{3BCD47AA-6D64-41DE-A448-FA24BF2061E5}"/>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29319605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3200" dirty="0">
                <a:latin typeface="Garamond" panose="02020404030301010803" pitchFamily="18" charset="0"/>
              </a:rPr>
              <a:t>Who want to share one of the names on their Dream 100 list?</a:t>
            </a:r>
          </a:p>
        </p:txBody>
      </p:sp>
      <p:pic>
        <p:nvPicPr>
          <p:cNvPr id="3" name="Picture 2">
            <a:extLst>
              <a:ext uri="{FF2B5EF4-FFF2-40B4-BE49-F238E27FC236}">
                <a16:creationId xmlns:a16="http://schemas.microsoft.com/office/drawing/2014/main" id="{966FCEFB-B8DD-4F52-842F-CA3A96622B3A}"/>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23854232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pPr algn="ctr"/>
            <a:r>
              <a:rPr lang="en-US" sz="7200" dirty="0">
                <a:latin typeface="Garamond" panose="02020404030301010803" pitchFamily="18" charset="0"/>
              </a:rPr>
              <a:t>Any Q &amp; A?</a:t>
            </a:r>
            <a:br>
              <a:rPr lang="en-US" sz="7200" dirty="0">
                <a:latin typeface="Garamond" panose="02020404030301010803" pitchFamily="18" charset="0"/>
              </a:rPr>
            </a:br>
            <a:endParaRPr lang="en-US" sz="7200" dirty="0">
              <a:latin typeface="Garamond" panose="02020404030301010803" pitchFamily="18" charset="0"/>
            </a:endParaRP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Congratulation, you have completed today training.</a:t>
            </a:r>
          </a:p>
        </p:txBody>
      </p:sp>
      <p:pic>
        <p:nvPicPr>
          <p:cNvPr id="6" name="Picture 5">
            <a:extLst>
              <a:ext uri="{FF2B5EF4-FFF2-40B4-BE49-F238E27FC236}">
                <a16:creationId xmlns:a16="http://schemas.microsoft.com/office/drawing/2014/main" id="{2A53F7F4-6FB7-4427-BE83-63654563BD82}"/>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0306005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F97C4-2505-4B14-BC4D-C4F175FE6F53}"/>
              </a:ext>
            </a:extLst>
          </p:cNvPr>
          <p:cNvSpPr>
            <a:spLocks noGrp="1"/>
          </p:cNvSpPr>
          <p:nvPr>
            <p:ph type="ctrTitle"/>
          </p:nvPr>
        </p:nvSpPr>
        <p:spPr/>
        <p:txBody>
          <a:bodyPr>
            <a:normAutofit/>
          </a:bodyPr>
          <a:lstStyle/>
          <a:p>
            <a:r>
              <a:rPr lang="en-US" sz="7200" dirty="0">
                <a:latin typeface="Garamond" panose="02020404030301010803" pitchFamily="18" charset="0"/>
              </a:rPr>
              <a:t>Check out:</a:t>
            </a:r>
            <a:br>
              <a:rPr lang="en-US" sz="4000" dirty="0">
                <a:latin typeface="Garamond" panose="02020404030301010803" pitchFamily="18" charset="0"/>
              </a:rPr>
            </a:br>
            <a:r>
              <a:rPr lang="en-US" sz="3200" dirty="0">
                <a:latin typeface="Garamond" panose="02020404030301010803" pitchFamily="18" charset="0"/>
              </a:rPr>
              <a:t>What’s your biggest take away from this workshop?</a:t>
            </a:r>
          </a:p>
        </p:txBody>
      </p:sp>
      <p:pic>
        <p:nvPicPr>
          <p:cNvPr id="3" name="Picture 2">
            <a:extLst>
              <a:ext uri="{FF2B5EF4-FFF2-40B4-BE49-F238E27FC236}">
                <a16:creationId xmlns:a16="http://schemas.microsoft.com/office/drawing/2014/main" id="{1DD0D0B4-9726-4667-BE59-D03BCE3DA0E1}"/>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695804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199739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a:xfrm>
            <a:off x="1097280" y="286603"/>
            <a:ext cx="10058400" cy="1450757"/>
          </a:xfrm>
        </p:spPr>
        <p:txBody>
          <a:bodyPr>
            <a:normAutofit/>
          </a:bodyPr>
          <a:lstStyle/>
          <a:p>
            <a:r>
              <a:rPr lang="en-US" dirty="0">
                <a:latin typeface="Garamond" panose="02020404030301010803" pitchFamily="18" charset="0"/>
              </a:rPr>
              <a:t>Discover You Why</a:t>
            </a:r>
          </a:p>
        </p:txBody>
      </p:sp>
      <p:pic>
        <p:nvPicPr>
          <p:cNvPr id="7" name="Content Placeholder 6" descr="A picture containing text, clipart, vector graphics&#10;&#10;Description automatically generated">
            <a:extLst>
              <a:ext uri="{FF2B5EF4-FFF2-40B4-BE49-F238E27FC236}">
                <a16:creationId xmlns:a16="http://schemas.microsoft.com/office/drawing/2014/main" id="{364C109C-0DAC-402B-938B-61060E92D024}"/>
              </a:ext>
            </a:extLst>
          </p:cNvPr>
          <p:cNvPicPr>
            <a:picLocks noGrp="1" noChangeAspect="1"/>
          </p:cNvPicPr>
          <p:nvPr>
            <p:ph idx="1"/>
          </p:nvPr>
        </p:nvPicPr>
        <p:blipFill>
          <a:blip r:embed="rId3"/>
          <a:stretch>
            <a:fillRect/>
          </a:stretch>
        </p:blipFill>
        <p:spPr>
          <a:xfrm>
            <a:off x="1293223" y="2192693"/>
            <a:ext cx="3047538" cy="2995159"/>
          </a:xfrm>
        </p:spPr>
      </p:pic>
      <p:sp>
        <p:nvSpPr>
          <p:cNvPr id="8" name="TextBox 7">
            <a:extLst>
              <a:ext uri="{FF2B5EF4-FFF2-40B4-BE49-F238E27FC236}">
                <a16:creationId xmlns:a16="http://schemas.microsoft.com/office/drawing/2014/main" id="{8EB08B53-C24D-4930-B93F-B6F5BF873363}"/>
              </a:ext>
            </a:extLst>
          </p:cNvPr>
          <p:cNvSpPr txBox="1"/>
          <p:nvPr/>
        </p:nvSpPr>
        <p:spPr>
          <a:xfrm>
            <a:off x="830424" y="5412352"/>
            <a:ext cx="3638087" cy="461665"/>
          </a:xfrm>
          <a:prstGeom prst="rect">
            <a:avLst/>
          </a:prstGeom>
          <a:noFill/>
        </p:spPr>
        <p:txBody>
          <a:bodyPr wrap="square" rtlCol="0">
            <a:spAutoFit/>
          </a:bodyPr>
          <a:lstStyle/>
          <a:p>
            <a:r>
              <a:rPr lang="en-US" sz="2400" b="1" dirty="0"/>
              <a:t>What Are Your Passions</a:t>
            </a:r>
          </a:p>
        </p:txBody>
      </p:sp>
      <p:sp>
        <p:nvSpPr>
          <p:cNvPr id="3" name="TextBox 2">
            <a:extLst>
              <a:ext uri="{FF2B5EF4-FFF2-40B4-BE49-F238E27FC236}">
                <a16:creationId xmlns:a16="http://schemas.microsoft.com/office/drawing/2014/main" id="{B80C78D6-98F5-4227-9015-2360C8D82FE6}"/>
              </a:ext>
            </a:extLst>
          </p:cNvPr>
          <p:cNvSpPr txBox="1"/>
          <p:nvPr/>
        </p:nvSpPr>
        <p:spPr>
          <a:xfrm>
            <a:off x="4531569" y="2048370"/>
            <a:ext cx="6830007" cy="403187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b="1" dirty="0"/>
              <a:t>What Topics of News You Consume a Lot on a Regular Basis?</a:t>
            </a:r>
          </a:p>
          <a:p>
            <a:pPr marL="285750" indent="-285750">
              <a:spcAft>
                <a:spcPts val="600"/>
              </a:spcAft>
              <a:buFont typeface="Arial" panose="020B0604020202020204" pitchFamily="34" charset="0"/>
              <a:buChar char="•"/>
            </a:pPr>
            <a:r>
              <a:rPr lang="en-US" b="1" dirty="0"/>
              <a:t>What Topics can you talk for 20 minutes without a script?</a:t>
            </a:r>
          </a:p>
          <a:p>
            <a:pPr marL="285750" indent="-285750">
              <a:spcAft>
                <a:spcPts val="600"/>
              </a:spcAft>
              <a:buFont typeface="Arial" panose="020B0604020202020204" pitchFamily="34" charset="0"/>
              <a:buChar char="•"/>
            </a:pPr>
            <a:r>
              <a:rPr lang="en-US" b="1" dirty="0"/>
              <a:t>Which Conversation Topics excite you, and you want to eardrop on the conversation?</a:t>
            </a:r>
          </a:p>
          <a:p>
            <a:pPr marL="285750" indent="-285750">
              <a:spcAft>
                <a:spcPts val="600"/>
              </a:spcAft>
              <a:buFont typeface="Arial" panose="020B0604020202020204" pitchFamily="34" charset="0"/>
              <a:buChar char="•"/>
            </a:pPr>
            <a:r>
              <a:rPr lang="en-US" b="1" dirty="0"/>
              <a:t>Which Topics you have many strong opinions about?</a:t>
            </a:r>
          </a:p>
          <a:p>
            <a:pPr marL="285750" indent="-285750">
              <a:spcAft>
                <a:spcPts val="600"/>
              </a:spcAft>
              <a:buFont typeface="Arial" panose="020B0604020202020204" pitchFamily="34" charset="0"/>
              <a:buChar char="•"/>
            </a:pPr>
            <a:r>
              <a:rPr lang="en-US" b="1" dirty="0"/>
              <a:t>Which Topics you would not hesitate to enter into a debate with others?</a:t>
            </a:r>
          </a:p>
          <a:p>
            <a:pPr marL="285750" indent="-285750">
              <a:spcAft>
                <a:spcPts val="600"/>
              </a:spcAft>
              <a:buFont typeface="Arial" panose="020B0604020202020204" pitchFamily="34" charset="0"/>
              <a:buChar char="•"/>
            </a:pPr>
            <a:r>
              <a:rPr lang="en-US" b="1" dirty="0"/>
              <a:t>What Interests you will never get bored at, even if you have to work on it for 12 hours straight?</a:t>
            </a:r>
          </a:p>
          <a:p>
            <a:pPr marL="285750" indent="-285750">
              <a:spcAft>
                <a:spcPts val="600"/>
              </a:spcAft>
              <a:buFont typeface="Arial" panose="020B0604020202020204" pitchFamily="34" charset="0"/>
              <a:buChar char="•"/>
            </a:pPr>
            <a:r>
              <a:rPr lang="en-US" b="1" dirty="0"/>
              <a:t>What do you do when you have spares?</a:t>
            </a:r>
          </a:p>
          <a:p>
            <a:pPr marL="285750" indent="-285750">
              <a:spcAft>
                <a:spcPts val="600"/>
              </a:spcAft>
              <a:buFont typeface="Arial" panose="020B0604020202020204" pitchFamily="34" charset="0"/>
              <a:buChar char="•"/>
            </a:pPr>
            <a:r>
              <a:rPr lang="en-US" b="1" dirty="0"/>
              <a:t>What do you do to relax yourself or to cheer yourself up?</a:t>
            </a:r>
          </a:p>
          <a:p>
            <a:pPr marL="285750" indent="-285750">
              <a:spcAft>
                <a:spcPts val="600"/>
              </a:spcAft>
              <a:buFont typeface="Arial" panose="020B0604020202020204" pitchFamily="34" charset="0"/>
              <a:buChar char="•"/>
            </a:pPr>
            <a:r>
              <a:rPr lang="en-US" b="1" dirty="0"/>
              <a:t>What do you do to recharge your energy?</a:t>
            </a:r>
          </a:p>
        </p:txBody>
      </p:sp>
      <p:pic>
        <p:nvPicPr>
          <p:cNvPr id="6" name="Picture 5">
            <a:extLst>
              <a:ext uri="{FF2B5EF4-FFF2-40B4-BE49-F238E27FC236}">
                <a16:creationId xmlns:a16="http://schemas.microsoft.com/office/drawing/2014/main" id="{DD7CCE87-A78C-4B0F-BC18-28A8E35700F0}"/>
              </a:ext>
            </a:extLst>
          </p:cNvPr>
          <p:cNvPicPr>
            <a:picLocks noChangeAspect="1"/>
          </p:cNvPicPr>
          <p:nvPr/>
        </p:nvPicPr>
        <p:blipFill>
          <a:blip r:embed="rId4"/>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38437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800" dirty="0">
                <a:latin typeface="Garamond" panose="02020404030301010803" pitchFamily="18" charset="0"/>
              </a:rPr>
              <a:t>Who want to share one of their passion?</a:t>
            </a:r>
          </a:p>
        </p:txBody>
      </p:sp>
      <p:pic>
        <p:nvPicPr>
          <p:cNvPr id="3" name="Picture 2">
            <a:extLst>
              <a:ext uri="{FF2B5EF4-FFF2-40B4-BE49-F238E27FC236}">
                <a16:creationId xmlns:a16="http://schemas.microsoft.com/office/drawing/2014/main" id="{18C166EA-F5D7-45AC-8E6E-E003E4A194F8}"/>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694496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11044"/>
          </a:xfrm>
        </p:spPr>
        <p:txBody>
          <a:bodyPr>
            <a:normAutofit fontScale="90000"/>
          </a:bodyPr>
          <a:lstStyle/>
          <a:p>
            <a:pPr algn="ctr"/>
            <a:r>
              <a:rPr lang="en-US" sz="3200" dirty="0">
                <a:latin typeface="Garamond" panose="02020404030301010803" pitchFamily="18" charset="0"/>
              </a:rPr>
              <a:t>What’s My Talents</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 asked this question around I was in 5</a:t>
            </a:r>
            <a:r>
              <a:rPr lang="en-US" sz="2400" baseline="30000" dirty="0">
                <a:latin typeface="Garamond" panose="02020404030301010803" pitchFamily="18" charset="0"/>
              </a:rPr>
              <a:t>th</a:t>
            </a:r>
            <a:r>
              <a:rPr lang="en-US" sz="2400" dirty="0">
                <a:latin typeface="Garamond" panose="02020404030301010803" pitchFamily="18" charset="0"/>
              </a:rPr>
              <a:t> grade. I was noticing how well I did in mathematics, and later in my 7</a:t>
            </a:r>
            <a:r>
              <a:rPr lang="en-US" sz="2400" baseline="30000" dirty="0">
                <a:latin typeface="Garamond" panose="02020404030301010803" pitchFamily="18" charset="0"/>
              </a:rPr>
              <a:t>th</a:t>
            </a:r>
            <a:r>
              <a:rPr lang="en-US" sz="2400" dirty="0">
                <a:latin typeface="Garamond" panose="02020404030301010803" pitchFamily="18" charset="0"/>
              </a:rPr>
              <a:t> grade – computer science. Base on my observation, I thought I will become a mathematician, or a computer programmer. Later I found that talents are developed as you allow yourself to be exposed to a variety of studies, works, and opportunities. The more you seek to develop and refine your skills set, the more you will discover and precise about your talents. </a:t>
            </a:r>
            <a:br>
              <a:rPr lang="en-US" sz="2400" dirty="0">
                <a:latin typeface="Garamond" panose="02020404030301010803" pitchFamily="18" charset="0"/>
              </a:rPr>
            </a:br>
            <a:br>
              <a:rPr lang="en-US" sz="2400" dirty="0">
                <a:latin typeface="Garamond" panose="02020404030301010803" pitchFamily="18" charset="0"/>
              </a:rPr>
            </a:br>
            <a:r>
              <a:rPr lang="en-US" sz="3200" dirty="0">
                <a:latin typeface="Garamond" panose="02020404030301010803" pitchFamily="18" charset="0"/>
              </a:rPr>
              <a:t>So, what’s your talents?</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649149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a:xfrm>
            <a:off x="1097280" y="286603"/>
            <a:ext cx="10058400" cy="1450757"/>
          </a:xfrm>
        </p:spPr>
        <p:txBody>
          <a:bodyPr>
            <a:normAutofit/>
          </a:bodyPr>
          <a:lstStyle/>
          <a:p>
            <a:r>
              <a:rPr lang="en-US" dirty="0">
                <a:latin typeface="Garamond" panose="02020404030301010803" pitchFamily="18" charset="0"/>
              </a:rPr>
              <a:t>Discover You Why</a:t>
            </a:r>
          </a:p>
        </p:txBody>
      </p:sp>
      <p:sp>
        <p:nvSpPr>
          <p:cNvPr id="8" name="TextBox 7">
            <a:extLst>
              <a:ext uri="{FF2B5EF4-FFF2-40B4-BE49-F238E27FC236}">
                <a16:creationId xmlns:a16="http://schemas.microsoft.com/office/drawing/2014/main" id="{8EB08B53-C24D-4930-B93F-B6F5BF873363}"/>
              </a:ext>
            </a:extLst>
          </p:cNvPr>
          <p:cNvSpPr txBox="1"/>
          <p:nvPr/>
        </p:nvSpPr>
        <p:spPr>
          <a:xfrm>
            <a:off x="0" y="3331401"/>
            <a:ext cx="3638087" cy="461665"/>
          </a:xfrm>
          <a:prstGeom prst="rect">
            <a:avLst/>
          </a:prstGeom>
          <a:noFill/>
        </p:spPr>
        <p:txBody>
          <a:bodyPr wrap="square" rtlCol="0">
            <a:spAutoFit/>
          </a:bodyPr>
          <a:lstStyle/>
          <a:p>
            <a:r>
              <a:rPr lang="en-US" sz="2400" b="1" dirty="0"/>
              <a:t>What Are Your Talents</a:t>
            </a:r>
          </a:p>
        </p:txBody>
      </p:sp>
      <p:sp>
        <p:nvSpPr>
          <p:cNvPr id="3" name="TextBox 2">
            <a:extLst>
              <a:ext uri="{FF2B5EF4-FFF2-40B4-BE49-F238E27FC236}">
                <a16:creationId xmlns:a16="http://schemas.microsoft.com/office/drawing/2014/main" id="{B80C78D6-98F5-4227-9015-2360C8D82FE6}"/>
              </a:ext>
            </a:extLst>
          </p:cNvPr>
          <p:cNvSpPr txBox="1"/>
          <p:nvPr/>
        </p:nvSpPr>
        <p:spPr>
          <a:xfrm>
            <a:off x="4531569" y="2048370"/>
            <a:ext cx="6830007" cy="423192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b="1" dirty="0"/>
              <a:t>What Topics are you best at in school and college?</a:t>
            </a:r>
          </a:p>
          <a:p>
            <a:pPr marL="285750" indent="-285750">
              <a:spcAft>
                <a:spcPts val="600"/>
              </a:spcAft>
              <a:buFont typeface="Arial" panose="020B0604020202020204" pitchFamily="34" charset="0"/>
              <a:buChar char="•"/>
            </a:pPr>
            <a:r>
              <a:rPr lang="en-US" b="1" dirty="0"/>
              <a:t>What Tasks can you do faster and more accurate than other people?</a:t>
            </a:r>
          </a:p>
          <a:p>
            <a:pPr marL="285750" indent="-285750">
              <a:spcAft>
                <a:spcPts val="600"/>
              </a:spcAft>
              <a:buFont typeface="Arial" panose="020B0604020202020204" pitchFamily="34" charset="0"/>
              <a:buChar char="•"/>
            </a:pPr>
            <a:r>
              <a:rPr lang="en-US" b="1" dirty="0"/>
              <a:t>What Topics can you write a book about?</a:t>
            </a:r>
          </a:p>
          <a:p>
            <a:pPr marL="285750" indent="-285750">
              <a:spcAft>
                <a:spcPts val="600"/>
              </a:spcAft>
              <a:buFont typeface="Arial" panose="020B0604020202020204" pitchFamily="34" charset="0"/>
              <a:buChar char="•"/>
            </a:pPr>
            <a:r>
              <a:rPr lang="en-US" b="1" dirty="0"/>
              <a:t>What Topics you can reference other authors and research at ease?</a:t>
            </a:r>
          </a:p>
          <a:p>
            <a:pPr marL="285750" indent="-285750">
              <a:spcAft>
                <a:spcPts val="600"/>
              </a:spcAft>
              <a:buFont typeface="Arial" panose="020B0604020202020204" pitchFamily="34" charset="0"/>
              <a:buChar char="•"/>
            </a:pPr>
            <a:r>
              <a:rPr lang="en-US" b="1" dirty="0"/>
              <a:t>What Topics you can speak for 20 minutes without a scripts?</a:t>
            </a:r>
          </a:p>
          <a:p>
            <a:pPr marL="285750" indent="-285750">
              <a:spcAft>
                <a:spcPts val="600"/>
              </a:spcAft>
              <a:buFont typeface="Arial" panose="020B0604020202020204" pitchFamily="34" charset="0"/>
              <a:buChar char="•"/>
            </a:pPr>
            <a:r>
              <a:rPr lang="en-US" b="1" dirty="0"/>
              <a:t>What Topics you do not just know the topics, but you also understand the topics deeply, and able to apply the topics in your daily lives?</a:t>
            </a:r>
          </a:p>
          <a:p>
            <a:pPr marL="285750" indent="-285750">
              <a:spcAft>
                <a:spcPts val="600"/>
              </a:spcAft>
              <a:buFont typeface="Arial" panose="020B0604020202020204" pitchFamily="34" charset="0"/>
              <a:buChar char="•"/>
            </a:pPr>
            <a:r>
              <a:rPr lang="en-US" b="1" dirty="0"/>
              <a:t>What your family and friends say you are good at?</a:t>
            </a:r>
          </a:p>
          <a:p>
            <a:pPr marL="285750" indent="-285750">
              <a:spcAft>
                <a:spcPts val="600"/>
              </a:spcAft>
              <a:buFont typeface="Arial" panose="020B0604020202020204" pitchFamily="34" charset="0"/>
              <a:buChar char="•"/>
            </a:pPr>
            <a:r>
              <a:rPr lang="en-US" b="1" dirty="0"/>
              <a:t>What kind of problems you family and friends ask you for help and advice?</a:t>
            </a:r>
          </a:p>
        </p:txBody>
      </p:sp>
      <p:pic>
        <p:nvPicPr>
          <p:cNvPr id="9" name="Picture 8">
            <a:extLst>
              <a:ext uri="{FF2B5EF4-FFF2-40B4-BE49-F238E27FC236}">
                <a16:creationId xmlns:a16="http://schemas.microsoft.com/office/drawing/2014/main" id="{FB835111-910B-4F23-B305-864F8EF6D36E}"/>
              </a:ext>
            </a:extLst>
          </p:cNvPr>
          <p:cNvPicPr>
            <a:picLocks noChangeAspect="1"/>
          </p:cNvPicPr>
          <p:nvPr/>
        </p:nvPicPr>
        <p:blipFill>
          <a:blip r:embed="rId3"/>
          <a:stretch>
            <a:fillRect/>
          </a:stretch>
        </p:blipFill>
        <p:spPr>
          <a:xfrm>
            <a:off x="2350389" y="1407595"/>
            <a:ext cx="2248292" cy="5450405"/>
          </a:xfrm>
          <a:prstGeom prst="rect">
            <a:avLst/>
          </a:prstGeom>
        </p:spPr>
      </p:pic>
      <p:pic>
        <p:nvPicPr>
          <p:cNvPr id="6" name="Picture 5">
            <a:extLst>
              <a:ext uri="{FF2B5EF4-FFF2-40B4-BE49-F238E27FC236}">
                <a16:creationId xmlns:a16="http://schemas.microsoft.com/office/drawing/2014/main" id="{07DBAE6D-6117-40CC-AE62-58C9070B46A4}"/>
              </a:ext>
            </a:extLst>
          </p:cNvPr>
          <p:cNvPicPr>
            <a:picLocks noChangeAspect="1"/>
          </p:cNvPicPr>
          <p:nvPr/>
        </p:nvPicPr>
        <p:blipFill>
          <a:blip r:embed="rId4"/>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591545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I will give you 10 minutes to brainstorm what are your talents.</a:t>
            </a:r>
          </a:p>
        </p:txBody>
      </p:sp>
      <p:pic>
        <p:nvPicPr>
          <p:cNvPr id="3" name="Picture 2">
            <a:extLst>
              <a:ext uri="{FF2B5EF4-FFF2-40B4-BE49-F238E27FC236}">
                <a16:creationId xmlns:a16="http://schemas.microsoft.com/office/drawing/2014/main" id="{40C2AA11-5861-4E6C-99F0-D1B568CD1DF9}"/>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084598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769825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101788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F97C4-2505-4B14-BC4D-C4F175FE6F53}"/>
              </a:ext>
            </a:extLst>
          </p:cNvPr>
          <p:cNvSpPr>
            <a:spLocks noGrp="1"/>
          </p:cNvSpPr>
          <p:nvPr>
            <p:ph type="ctrTitle"/>
          </p:nvPr>
        </p:nvSpPr>
        <p:spPr/>
        <p:txBody>
          <a:bodyPr>
            <a:normAutofit/>
          </a:bodyPr>
          <a:lstStyle/>
          <a:p>
            <a:r>
              <a:rPr lang="en-US" sz="7200" dirty="0">
                <a:latin typeface="Garamond" panose="02020404030301010803" pitchFamily="18" charset="0"/>
              </a:rPr>
              <a:t>Check in:</a:t>
            </a:r>
            <a:br>
              <a:rPr lang="en-US" sz="4000" dirty="0">
                <a:latin typeface="Garamond" panose="02020404030301010803" pitchFamily="18" charset="0"/>
              </a:rPr>
            </a:br>
            <a:r>
              <a:rPr lang="en-US" sz="3200" dirty="0">
                <a:latin typeface="Garamond" panose="02020404030301010803" pitchFamily="18" charset="0"/>
              </a:rPr>
              <a:t>What’s your name?</a:t>
            </a:r>
            <a:br>
              <a:rPr lang="en-US" sz="3200" dirty="0">
                <a:latin typeface="Garamond" panose="02020404030301010803" pitchFamily="18" charset="0"/>
              </a:rPr>
            </a:br>
            <a:r>
              <a:rPr lang="en-US" sz="3200" dirty="0">
                <a:latin typeface="Garamond" panose="02020404030301010803" pitchFamily="18" charset="0"/>
              </a:rPr>
              <a:t>What you want to get out of this workshop?</a:t>
            </a:r>
          </a:p>
        </p:txBody>
      </p:sp>
      <p:pic>
        <p:nvPicPr>
          <p:cNvPr id="4" name="Picture 3">
            <a:extLst>
              <a:ext uri="{FF2B5EF4-FFF2-40B4-BE49-F238E27FC236}">
                <a16:creationId xmlns:a16="http://schemas.microsoft.com/office/drawing/2014/main" id="{04417D39-21D9-4103-B760-6209C5B02519}"/>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0937959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a:xfrm>
            <a:off x="1097280" y="286603"/>
            <a:ext cx="10058400" cy="1450757"/>
          </a:xfrm>
        </p:spPr>
        <p:txBody>
          <a:bodyPr>
            <a:normAutofit/>
          </a:bodyPr>
          <a:lstStyle/>
          <a:p>
            <a:r>
              <a:rPr lang="en-US" dirty="0">
                <a:latin typeface="Garamond" panose="02020404030301010803" pitchFamily="18" charset="0"/>
              </a:rPr>
              <a:t>Discover You Why</a:t>
            </a:r>
          </a:p>
        </p:txBody>
      </p:sp>
      <p:sp>
        <p:nvSpPr>
          <p:cNvPr id="8" name="TextBox 7">
            <a:extLst>
              <a:ext uri="{FF2B5EF4-FFF2-40B4-BE49-F238E27FC236}">
                <a16:creationId xmlns:a16="http://schemas.microsoft.com/office/drawing/2014/main" id="{8EB08B53-C24D-4930-B93F-B6F5BF873363}"/>
              </a:ext>
            </a:extLst>
          </p:cNvPr>
          <p:cNvSpPr txBox="1"/>
          <p:nvPr/>
        </p:nvSpPr>
        <p:spPr>
          <a:xfrm>
            <a:off x="0" y="3331401"/>
            <a:ext cx="3638087" cy="461665"/>
          </a:xfrm>
          <a:prstGeom prst="rect">
            <a:avLst/>
          </a:prstGeom>
          <a:noFill/>
        </p:spPr>
        <p:txBody>
          <a:bodyPr wrap="square" rtlCol="0">
            <a:spAutoFit/>
          </a:bodyPr>
          <a:lstStyle/>
          <a:p>
            <a:r>
              <a:rPr lang="en-US" sz="2400" b="1" dirty="0"/>
              <a:t>What Are Your Talents</a:t>
            </a:r>
          </a:p>
        </p:txBody>
      </p:sp>
      <p:sp>
        <p:nvSpPr>
          <p:cNvPr id="3" name="TextBox 2">
            <a:extLst>
              <a:ext uri="{FF2B5EF4-FFF2-40B4-BE49-F238E27FC236}">
                <a16:creationId xmlns:a16="http://schemas.microsoft.com/office/drawing/2014/main" id="{B80C78D6-98F5-4227-9015-2360C8D82FE6}"/>
              </a:ext>
            </a:extLst>
          </p:cNvPr>
          <p:cNvSpPr txBox="1"/>
          <p:nvPr/>
        </p:nvSpPr>
        <p:spPr>
          <a:xfrm>
            <a:off x="4531569" y="2048370"/>
            <a:ext cx="6830007" cy="423192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b="1" dirty="0"/>
              <a:t>What Topics are you best at in school and college?</a:t>
            </a:r>
          </a:p>
          <a:p>
            <a:pPr marL="285750" indent="-285750">
              <a:spcAft>
                <a:spcPts val="600"/>
              </a:spcAft>
              <a:buFont typeface="Arial" panose="020B0604020202020204" pitchFamily="34" charset="0"/>
              <a:buChar char="•"/>
            </a:pPr>
            <a:r>
              <a:rPr lang="en-US" b="1" dirty="0"/>
              <a:t>What Tasks can you do faster and more accurate than other people?</a:t>
            </a:r>
          </a:p>
          <a:p>
            <a:pPr marL="285750" indent="-285750">
              <a:spcAft>
                <a:spcPts val="600"/>
              </a:spcAft>
              <a:buFont typeface="Arial" panose="020B0604020202020204" pitchFamily="34" charset="0"/>
              <a:buChar char="•"/>
            </a:pPr>
            <a:r>
              <a:rPr lang="en-US" b="1" dirty="0"/>
              <a:t>What Topics can you write a book about?</a:t>
            </a:r>
          </a:p>
          <a:p>
            <a:pPr marL="285750" indent="-285750">
              <a:spcAft>
                <a:spcPts val="600"/>
              </a:spcAft>
              <a:buFont typeface="Arial" panose="020B0604020202020204" pitchFamily="34" charset="0"/>
              <a:buChar char="•"/>
            </a:pPr>
            <a:r>
              <a:rPr lang="en-US" b="1" dirty="0"/>
              <a:t>What Topics you can reference other authors and research at ease?</a:t>
            </a:r>
          </a:p>
          <a:p>
            <a:pPr marL="285750" indent="-285750">
              <a:spcAft>
                <a:spcPts val="600"/>
              </a:spcAft>
              <a:buFont typeface="Arial" panose="020B0604020202020204" pitchFamily="34" charset="0"/>
              <a:buChar char="•"/>
            </a:pPr>
            <a:r>
              <a:rPr lang="en-US" b="1" dirty="0"/>
              <a:t>What Topics you can speak for 20 minutes without a scripts?</a:t>
            </a:r>
          </a:p>
          <a:p>
            <a:pPr marL="285750" indent="-285750">
              <a:spcAft>
                <a:spcPts val="600"/>
              </a:spcAft>
              <a:buFont typeface="Arial" panose="020B0604020202020204" pitchFamily="34" charset="0"/>
              <a:buChar char="•"/>
            </a:pPr>
            <a:r>
              <a:rPr lang="en-US" b="1" dirty="0"/>
              <a:t>What Topics you do not just know the topics, but you also understand the topics deeply, and able to apply the topics in your daily lives?</a:t>
            </a:r>
          </a:p>
          <a:p>
            <a:pPr marL="285750" indent="-285750">
              <a:spcAft>
                <a:spcPts val="600"/>
              </a:spcAft>
              <a:buFont typeface="Arial" panose="020B0604020202020204" pitchFamily="34" charset="0"/>
              <a:buChar char="•"/>
            </a:pPr>
            <a:r>
              <a:rPr lang="en-US" b="1" dirty="0"/>
              <a:t>What your family and friends say you are good at?</a:t>
            </a:r>
          </a:p>
          <a:p>
            <a:pPr marL="285750" indent="-285750">
              <a:spcAft>
                <a:spcPts val="600"/>
              </a:spcAft>
              <a:buFont typeface="Arial" panose="020B0604020202020204" pitchFamily="34" charset="0"/>
              <a:buChar char="•"/>
            </a:pPr>
            <a:r>
              <a:rPr lang="en-US" b="1" dirty="0"/>
              <a:t>What kind of problems you family and friends ask you for help and advice?</a:t>
            </a:r>
          </a:p>
        </p:txBody>
      </p:sp>
      <p:pic>
        <p:nvPicPr>
          <p:cNvPr id="9" name="Picture 8">
            <a:extLst>
              <a:ext uri="{FF2B5EF4-FFF2-40B4-BE49-F238E27FC236}">
                <a16:creationId xmlns:a16="http://schemas.microsoft.com/office/drawing/2014/main" id="{FB835111-910B-4F23-B305-864F8EF6D36E}"/>
              </a:ext>
            </a:extLst>
          </p:cNvPr>
          <p:cNvPicPr>
            <a:picLocks noChangeAspect="1"/>
          </p:cNvPicPr>
          <p:nvPr/>
        </p:nvPicPr>
        <p:blipFill>
          <a:blip r:embed="rId3"/>
          <a:stretch>
            <a:fillRect/>
          </a:stretch>
        </p:blipFill>
        <p:spPr>
          <a:xfrm>
            <a:off x="2383945" y="1439131"/>
            <a:ext cx="2248292" cy="5450405"/>
          </a:xfrm>
          <a:prstGeom prst="rect">
            <a:avLst/>
          </a:prstGeom>
        </p:spPr>
      </p:pic>
      <p:pic>
        <p:nvPicPr>
          <p:cNvPr id="6" name="Picture 5">
            <a:extLst>
              <a:ext uri="{FF2B5EF4-FFF2-40B4-BE49-F238E27FC236}">
                <a16:creationId xmlns:a16="http://schemas.microsoft.com/office/drawing/2014/main" id="{07DBAE6D-6117-40CC-AE62-58C9070B46A4}"/>
              </a:ext>
            </a:extLst>
          </p:cNvPr>
          <p:cNvPicPr>
            <a:picLocks noChangeAspect="1"/>
          </p:cNvPicPr>
          <p:nvPr/>
        </p:nvPicPr>
        <p:blipFill>
          <a:blip r:embed="rId4"/>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3267471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800" dirty="0">
                <a:latin typeface="Garamond" panose="02020404030301010803" pitchFamily="18" charset="0"/>
              </a:rPr>
              <a:t>Who want to share one of their talents?</a:t>
            </a:r>
          </a:p>
        </p:txBody>
      </p:sp>
      <p:pic>
        <p:nvPicPr>
          <p:cNvPr id="3" name="Picture 2">
            <a:extLst>
              <a:ext uri="{FF2B5EF4-FFF2-40B4-BE49-F238E27FC236}">
                <a16:creationId xmlns:a16="http://schemas.microsoft.com/office/drawing/2014/main" id="{56CAE239-721D-4D56-B949-B47A345EFAE7}"/>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0539587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11044"/>
          </a:xfrm>
        </p:spPr>
        <p:txBody>
          <a:bodyPr>
            <a:normAutofit fontScale="90000"/>
          </a:bodyPr>
          <a:lstStyle/>
          <a:p>
            <a:pPr algn="ctr"/>
            <a:r>
              <a:rPr lang="en-US" sz="3200" dirty="0">
                <a:latin typeface="Garamond" panose="02020404030301010803" pitchFamily="18" charset="0"/>
              </a:rPr>
              <a:t>What’s My Vision</a:t>
            </a:r>
            <a:br>
              <a:rPr lang="en-US" sz="2400" dirty="0">
                <a:latin typeface="Garamond" panose="02020404030301010803" pitchFamily="18" charset="0"/>
              </a:rPr>
            </a:br>
            <a:br>
              <a:rPr lang="en-US" sz="2400" dirty="0">
                <a:latin typeface="Garamond" panose="02020404030301010803" pitchFamily="18" charset="0"/>
              </a:rPr>
            </a:br>
            <a:r>
              <a:rPr lang="en-US" sz="2200" dirty="0">
                <a:latin typeface="Garamond" panose="02020404030301010803" pitchFamily="18" charset="0"/>
              </a:rPr>
              <a:t>I started to seek the meaning of my life around when I was in 3</a:t>
            </a:r>
            <a:r>
              <a:rPr lang="en-US" sz="2200" baseline="30000" dirty="0">
                <a:latin typeface="Garamond" panose="02020404030301010803" pitchFamily="18" charset="0"/>
              </a:rPr>
              <a:t>rd</a:t>
            </a:r>
            <a:r>
              <a:rPr lang="en-US" sz="2200" dirty="0">
                <a:latin typeface="Garamond" panose="02020404030301010803" pitchFamily="18" charset="0"/>
              </a:rPr>
              <a:t> grade. At the beginning, I thought my talents, my career is all there is the meaning of life. As I grow older and learn to be more sensitive towards the world around me, I began to discover I have a strong bond in teaching children and youth. I began my search to understand more about children development, and which vocation will allow me to serve children and youth. Later to find out, as I expand my mind about different social issues around the world, I realize I can do so much more for children and youth, by training them to be leaders of tomorrow and introduce them to the Gospel. How have you expanded your mind, and your sensitivity to the world around you?</a:t>
            </a:r>
            <a:br>
              <a:rPr lang="en-US" sz="2200" dirty="0">
                <a:latin typeface="Garamond" panose="02020404030301010803" pitchFamily="18" charset="0"/>
              </a:rPr>
            </a:br>
            <a:br>
              <a:rPr lang="en-US" sz="2200" dirty="0">
                <a:latin typeface="Garamond" panose="02020404030301010803" pitchFamily="18" charset="0"/>
              </a:rPr>
            </a:br>
            <a:r>
              <a:rPr lang="en-US" sz="3200" dirty="0">
                <a:latin typeface="Garamond" panose="02020404030301010803" pitchFamily="18" charset="0"/>
              </a:rPr>
              <a:t>So, what’s your vision?</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00967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0934E0-DC8F-4E9C-B4EF-77CD2232D3B9}"/>
              </a:ext>
            </a:extLst>
          </p:cNvPr>
          <p:cNvPicPr>
            <a:picLocks noChangeAspect="1"/>
          </p:cNvPicPr>
          <p:nvPr/>
        </p:nvPicPr>
        <p:blipFill>
          <a:blip r:embed="rId3"/>
          <a:stretch>
            <a:fillRect/>
          </a:stretch>
        </p:blipFill>
        <p:spPr>
          <a:xfrm>
            <a:off x="9322158" y="5461175"/>
            <a:ext cx="2869841" cy="1396825"/>
          </a:xfrm>
          <a:prstGeom prst="rect">
            <a:avLst/>
          </a:prstGeom>
        </p:spPr>
      </p:pic>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a:xfrm>
            <a:off x="1097280" y="286603"/>
            <a:ext cx="10058400" cy="1450757"/>
          </a:xfrm>
        </p:spPr>
        <p:txBody>
          <a:bodyPr>
            <a:normAutofit/>
          </a:bodyPr>
          <a:lstStyle/>
          <a:p>
            <a:r>
              <a:rPr lang="en-US" dirty="0">
                <a:latin typeface="Garamond" panose="02020404030301010803" pitchFamily="18" charset="0"/>
              </a:rPr>
              <a:t>Discover You Why</a:t>
            </a:r>
          </a:p>
        </p:txBody>
      </p:sp>
      <p:sp>
        <p:nvSpPr>
          <p:cNvPr id="8" name="TextBox 7">
            <a:extLst>
              <a:ext uri="{FF2B5EF4-FFF2-40B4-BE49-F238E27FC236}">
                <a16:creationId xmlns:a16="http://schemas.microsoft.com/office/drawing/2014/main" id="{8EB08B53-C24D-4930-B93F-B6F5BF873363}"/>
              </a:ext>
            </a:extLst>
          </p:cNvPr>
          <p:cNvSpPr txBox="1"/>
          <p:nvPr/>
        </p:nvSpPr>
        <p:spPr>
          <a:xfrm>
            <a:off x="687897" y="4231754"/>
            <a:ext cx="3615656" cy="461665"/>
          </a:xfrm>
          <a:prstGeom prst="rect">
            <a:avLst/>
          </a:prstGeom>
          <a:noFill/>
        </p:spPr>
        <p:txBody>
          <a:bodyPr wrap="square" rtlCol="0">
            <a:spAutoFit/>
          </a:bodyPr>
          <a:lstStyle/>
          <a:p>
            <a:r>
              <a:rPr lang="en-US" sz="2400" b="1" dirty="0"/>
              <a:t>What Are Your Visions</a:t>
            </a:r>
          </a:p>
        </p:txBody>
      </p:sp>
      <p:sp>
        <p:nvSpPr>
          <p:cNvPr id="3" name="TextBox 2">
            <a:extLst>
              <a:ext uri="{FF2B5EF4-FFF2-40B4-BE49-F238E27FC236}">
                <a16:creationId xmlns:a16="http://schemas.microsoft.com/office/drawing/2014/main" id="{B80C78D6-98F5-4227-9015-2360C8D82FE6}"/>
              </a:ext>
            </a:extLst>
          </p:cNvPr>
          <p:cNvSpPr txBox="1"/>
          <p:nvPr/>
        </p:nvSpPr>
        <p:spPr>
          <a:xfrm>
            <a:off x="4531569" y="2038846"/>
            <a:ext cx="6830007" cy="4385816"/>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b="1" dirty="0"/>
              <a:t>What kind of stories make you cry or angry?</a:t>
            </a:r>
          </a:p>
          <a:p>
            <a:pPr marL="285750" indent="-285750">
              <a:spcAft>
                <a:spcPts val="600"/>
              </a:spcAft>
              <a:buFont typeface="Arial" panose="020B0604020202020204" pitchFamily="34" charset="0"/>
              <a:buChar char="•"/>
            </a:pPr>
            <a:r>
              <a:rPr lang="en-US" b="1" dirty="0"/>
              <a:t>Whom do you feel most compassionate for?</a:t>
            </a:r>
          </a:p>
          <a:p>
            <a:pPr marL="285750" indent="-285750">
              <a:spcAft>
                <a:spcPts val="600"/>
              </a:spcAft>
              <a:buFont typeface="Arial" panose="020B0604020202020204" pitchFamily="34" charset="0"/>
              <a:buChar char="•"/>
            </a:pPr>
            <a:r>
              <a:rPr lang="en-US" b="1" dirty="0"/>
              <a:t>Which social cause touch upon your heart the most?</a:t>
            </a:r>
          </a:p>
          <a:p>
            <a:pPr marL="285750" indent="-285750">
              <a:spcAft>
                <a:spcPts val="600"/>
              </a:spcAft>
              <a:buFont typeface="Arial" panose="020B0604020202020204" pitchFamily="34" charset="0"/>
              <a:buChar char="•"/>
            </a:pPr>
            <a:r>
              <a:rPr lang="en-US" b="1" dirty="0"/>
              <a:t>What are some of Your Experience when shared, can become a blessing to others?</a:t>
            </a:r>
          </a:p>
          <a:p>
            <a:pPr marL="285750" indent="-285750">
              <a:spcAft>
                <a:spcPts val="600"/>
              </a:spcAft>
              <a:buFont typeface="Arial" panose="020B0604020202020204" pitchFamily="34" charset="0"/>
              <a:buChar char="•"/>
            </a:pPr>
            <a:r>
              <a:rPr lang="en-US" b="1" dirty="0"/>
              <a:t>What do you think you are called to do?</a:t>
            </a:r>
          </a:p>
          <a:p>
            <a:pPr marL="285750" indent="-285750">
              <a:spcAft>
                <a:spcPts val="600"/>
              </a:spcAft>
              <a:buFont typeface="Arial" panose="020B0604020202020204" pitchFamily="34" charset="0"/>
              <a:buChar char="•"/>
            </a:pPr>
            <a:r>
              <a:rPr lang="en-US" b="1" dirty="0"/>
              <a:t>How do you want to contribute to your community?</a:t>
            </a:r>
          </a:p>
          <a:p>
            <a:pPr marL="285750" indent="-285750">
              <a:spcAft>
                <a:spcPts val="600"/>
              </a:spcAft>
              <a:buFont typeface="Arial" panose="020B0604020202020204" pitchFamily="34" charset="0"/>
              <a:buChar char="•"/>
            </a:pPr>
            <a:r>
              <a:rPr lang="en-US" b="1" dirty="0"/>
              <a:t>What role do you want to play in your society?</a:t>
            </a:r>
          </a:p>
          <a:p>
            <a:pPr marL="285750" indent="-285750">
              <a:spcAft>
                <a:spcPts val="600"/>
              </a:spcAft>
              <a:buFont typeface="Arial" panose="020B0604020202020204" pitchFamily="34" charset="0"/>
              <a:buChar char="•"/>
            </a:pPr>
            <a:r>
              <a:rPr lang="en-US" b="1" dirty="0"/>
              <a:t>Which social issues keep burning in your heart at night?</a:t>
            </a:r>
          </a:p>
          <a:p>
            <a:pPr marL="285750" indent="-285750">
              <a:spcAft>
                <a:spcPts val="600"/>
              </a:spcAft>
              <a:buFont typeface="Arial" panose="020B0604020202020204" pitchFamily="34" charset="0"/>
              <a:buChar char="•"/>
            </a:pPr>
            <a:r>
              <a:rPr lang="en-US" b="1" dirty="0"/>
              <a:t>If you can make one difference in the society, what would you do?</a:t>
            </a:r>
          </a:p>
          <a:p>
            <a:pPr marL="285750" indent="-285750">
              <a:spcAft>
                <a:spcPts val="600"/>
              </a:spcAft>
              <a:buFont typeface="Arial" panose="020B0604020202020204" pitchFamily="34" charset="0"/>
              <a:buChar char="•"/>
            </a:pPr>
            <a:r>
              <a:rPr lang="en-US" b="1" dirty="0"/>
              <a:t>If money is not an issues, and your wish will surely  be granted, what would you wish for?</a:t>
            </a:r>
          </a:p>
        </p:txBody>
      </p:sp>
      <p:pic>
        <p:nvPicPr>
          <p:cNvPr id="6" name="Picture 5" descr="A picture containing dark, night sky&#10;&#10;Description automatically generated">
            <a:extLst>
              <a:ext uri="{FF2B5EF4-FFF2-40B4-BE49-F238E27FC236}">
                <a16:creationId xmlns:a16="http://schemas.microsoft.com/office/drawing/2014/main" id="{BFBE7E88-B947-4BDA-8CA3-84CD677DF784}"/>
              </a:ext>
            </a:extLst>
          </p:cNvPr>
          <p:cNvPicPr>
            <a:picLocks noChangeAspect="1"/>
          </p:cNvPicPr>
          <p:nvPr/>
        </p:nvPicPr>
        <p:blipFill>
          <a:blip r:embed="rId4"/>
          <a:stretch>
            <a:fillRect/>
          </a:stretch>
        </p:blipFill>
        <p:spPr>
          <a:xfrm>
            <a:off x="383285" y="2308267"/>
            <a:ext cx="4148284" cy="2074142"/>
          </a:xfrm>
          <a:prstGeom prst="rect">
            <a:avLst/>
          </a:prstGeom>
        </p:spPr>
      </p:pic>
    </p:spTree>
    <p:extLst>
      <p:ext uri="{BB962C8B-B14F-4D97-AF65-F5344CB8AC3E}">
        <p14:creationId xmlns:p14="http://schemas.microsoft.com/office/powerpoint/2010/main" val="13422324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I will give you 10 minutes to brainstorm what are your visions.</a:t>
            </a:r>
          </a:p>
        </p:txBody>
      </p:sp>
      <p:pic>
        <p:nvPicPr>
          <p:cNvPr id="3" name="Picture 2">
            <a:extLst>
              <a:ext uri="{FF2B5EF4-FFF2-40B4-BE49-F238E27FC236}">
                <a16:creationId xmlns:a16="http://schemas.microsoft.com/office/drawing/2014/main" id="{F487A3C5-7DB5-40F7-A8FA-EE541C468E67}"/>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680150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324892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5459053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0934E0-DC8F-4E9C-B4EF-77CD2232D3B9}"/>
              </a:ext>
            </a:extLst>
          </p:cNvPr>
          <p:cNvPicPr>
            <a:picLocks noChangeAspect="1"/>
          </p:cNvPicPr>
          <p:nvPr/>
        </p:nvPicPr>
        <p:blipFill>
          <a:blip r:embed="rId3"/>
          <a:stretch>
            <a:fillRect/>
          </a:stretch>
        </p:blipFill>
        <p:spPr>
          <a:xfrm>
            <a:off x="9322158" y="5461175"/>
            <a:ext cx="2869841" cy="1396825"/>
          </a:xfrm>
          <a:prstGeom prst="rect">
            <a:avLst/>
          </a:prstGeom>
        </p:spPr>
      </p:pic>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a:xfrm>
            <a:off x="1097280" y="286603"/>
            <a:ext cx="10058400" cy="1450757"/>
          </a:xfrm>
        </p:spPr>
        <p:txBody>
          <a:bodyPr>
            <a:normAutofit/>
          </a:bodyPr>
          <a:lstStyle/>
          <a:p>
            <a:r>
              <a:rPr lang="en-US" dirty="0">
                <a:latin typeface="Garamond" panose="02020404030301010803" pitchFamily="18" charset="0"/>
              </a:rPr>
              <a:t>Discover You Why</a:t>
            </a:r>
          </a:p>
        </p:txBody>
      </p:sp>
      <p:sp>
        <p:nvSpPr>
          <p:cNvPr id="8" name="TextBox 7">
            <a:extLst>
              <a:ext uri="{FF2B5EF4-FFF2-40B4-BE49-F238E27FC236}">
                <a16:creationId xmlns:a16="http://schemas.microsoft.com/office/drawing/2014/main" id="{8EB08B53-C24D-4930-B93F-B6F5BF873363}"/>
              </a:ext>
            </a:extLst>
          </p:cNvPr>
          <p:cNvSpPr txBox="1"/>
          <p:nvPr/>
        </p:nvSpPr>
        <p:spPr>
          <a:xfrm>
            <a:off x="553673" y="4231754"/>
            <a:ext cx="3749880" cy="461665"/>
          </a:xfrm>
          <a:prstGeom prst="rect">
            <a:avLst/>
          </a:prstGeom>
          <a:noFill/>
        </p:spPr>
        <p:txBody>
          <a:bodyPr wrap="square" rtlCol="0">
            <a:spAutoFit/>
          </a:bodyPr>
          <a:lstStyle/>
          <a:p>
            <a:r>
              <a:rPr lang="en-US" sz="2400" b="1" dirty="0"/>
              <a:t>What Are Your Visions</a:t>
            </a:r>
          </a:p>
        </p:txBody>
      </p:sp>
      <p:sp>
        <p:nvSpPr>
          <p:cNvPr id="3" name="TextBox 2">
            <a:extLst>
              <a:ext uri="{FF2B5EF4-FFF2-40B4-BE49-F238E27FC236}">
                <a16:creationId xmlns:a16="http://schemas.microsoft.com/office/drawing/2014/main" id="{B80C78D6-98F5-4227-9015-2360C8D82FE6}"/>
              </a:ext>
            </a:extLst>
          </p:cNvPr>
          <p:cNvSpPr txBox="1"/>
          <p:nvPr/>
        </p:nvSpPr>
        <p:spPr>
          <a:xfrm>
            <a:off x="4531569" y="2038846"/>
            <a:ext cx="6830007" cy="4385816"/>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b="1" dirty="0"/>
              <a:t>What kind of stories make you cry or angry?</a:t>
            </a:r>
          </a:p>
          <a:p>
            <a:pPr marL="285750" indent="-285750">
              <a:spcAft>
                <a:spcPts val="600"/>
              </a:spcAft>
              <a:buFont typeface="Arial" panose="020B0604020202020204" pitchFamily="34" charset="0"/>
              <a:buChar char="•"/>
            </a:pPr>
            <a:r>
              <a:rPr lang="en-US" b="1" dirty="0"/>
              <a:t>Whom do you feel most compassionate for?</a:t>
            </a:r>
          </a:p>
          <a:p>
            <a:pPr marL="285750" indent="-285750">
              <a:spcAft>
                <a:spcPts val="600"/>
              </a:spcAft>
              <a:buFont typeface="Arial" panose="020B0604020202020204" pitchFamily="34" charset="0"/>
              <a:buChar char="•"/>
            </a:pPr>
            <a:r>
              <a:rPr lang="en-US" b="1" dirty="0"/>
              <a:t>Which social cause touch upon your heart the most?</a:t>
            </a:r>
          </a:p>
          <a:p>
            <a:pPr marL="285750" indent="-285750">
              <a:spcAft>
                <a:spcPts val="600"/>
              </a:spcAft>
              <a:buFont typeface="Arial" panose="020B0604020202020204" pitchFamily="34" charset="0"/>
              <a:buChar char="•"/>
            </a:pPr>
            <a:r>
              <a:rPr lang="en-US" b="1" dirty="0"/>
              <a:t>What are some of Your Experience when shared, can become a blessing to others?</a:t>
            </a:r>
          </a:p>
          <a:p>
            <a:pPr marL="285750" indent="-285750">
              <a:spcAft>
                <a:spcPts val="600"/>
              </a:spcAft>
              <a:buFont typeface="Arial" panose="020B0604020202020204" pitchFamily="34" charset="0"/>
              <a:buChar char="•"/>
            </a:pPr>
            <a:r>
              <a:rPr lang="en-US" b="1" dirty="0"/>
              <a:t>What do you think you are called to do?</a:t>
            </a:r>
          </a:p>
          <a:p>
            <a:pPr marL="285750" indent="-285750">
              <a:spcAft>
                <a:spcPts val="600"/>
              </a:spcAft>
              <a:buFont typeface="Arial" panose="020B0604020202020204" pitchFamily="34" charset="0"/>
              <a:buChar char="•"/>
            </a:pPr>
            <a:r>
              <a:rPr lang="en-US" b="1" dirty="0"/>
              <a:t>How do you want to contribute to your community?</a:t>
            </a:r>
          </a:p>
          <a:p>
            <a:pPr marL="285750" indent="-285750">
              <a:spcAft>
                <a:spcPts val="600"/>
              </a:spcAft>
              <a:buFont typeface="Arial" panose="020B0604020202020204" pitchFamily="34" charset="0"/>
              <a:buChar char="•"/>
            </a:pPr>
            <a:r>
              <a:rPr lang="en-US" b="1" dirty="0"/>
              <a:t>What role do you want to play in your society?</a:t>
            </a:r>
          </a:p>
          <a:p>
            <a:pPr marL="285750" indent="-285750">
              <a:spcAft>
                <a:spcPts val="600"/>
              </a:spcAft>
              <a:buFont typeface="Arial" panose="020B0604020202020204" pitchFamily="34" charset="0"/>
              <a:buChar char="•"/>
            </a:pPr>
            <a:r>
              <a:rPr lang="en-US" b="1" dirty="0"/>
              <a:t>Which social issues keep burning in your heart at night?</a:t>
            </a:r>
          </a:p>
          <a:p>
            <a:pPr marL="285750" indent="-285750">
              <a:spcAft>
                <a:spcPts val="600"/>
              </a:spcAft>
              <a:buFont typeface="Arial" panose="020B0604020202020204" pitchFamily="34" charset="0"/>
              <a:buChar char="•"/>
            </a:pPr>
            <a:r>
              <a:rPr lang="en-US" b="1" dirty="0"/>
              <a:t>If you can make one difference in the society, what would you do?</a:t>
            </a:r>
          </a:p>
          <a:p>
            <a:pPr marL="285750" indent="-285750">
              <a:spcAft>
                <a:spcPts val="600"/>
              </a:spcAft>
              <a:buFont typeface="Arial" panose="020B0604020202020204" pitchFamily="34" charset="0"/>
              <a:buChar char="•"/>
            </a:pPr>
            <a:r>
              <a:rPr lang="en-US" b="1" dirty="0"/>
              <a:t>If money is not an issues, and your wish will surely  be granted, what would you wish for?</a:t>
            </a:r>
          </a:p>
        </p:txBody>
      </p:sp>
      <p:pic>
        <p:nvPicPr>
          <p:cNvPr id="6" name="Picture 5" descr="A picture containing dark, night sky&#10;&#10;Description automatically generated">
            <a:extLst>
              <a:ext uri="{FF2B5EF4-FFF2-40B4-BE49-F238E27FC236}">
                <a16:creationId xmlns:a16="http://schemas.microsoft.com/office/drawing/2014/main" id="{BFBE7E88-B947-4BDA-8CA3-84CD677DF784}"/>
              </a:ext>
            </a:extLst>
          </p:cNvPr>
          <p:cNvPicPr>
            <a:picLocks noChangeAspect="1"/>
          </p:cNvPicPr>
          <p:nvPr/>
        </p:nvPicPr>
        <p:blipFill>
          <a:blip r:embed="rId4"/>
          <a:stretch>
            <a:fillRect/>
          </a:stretch>
        </p:blipFill>
        <p:spPr>
          <a:xfrm>
            <a:off x="383285" y="2308267"/>
            <a:ext cx="4148284" cy="2074142"/>
          </a:xfrm>
          <a:prstGeom prst="rect">
            <a:avLst/>
          </a:prstGeom>
        </p:spPr>
      </p:pic>
    </p:spTree>
    <p:extLst>
      <p:ext uri="{BB962C8B-B14F-4D97-AF65-F5344CB8AC3E}">
        <p14:creationId xmlns:p14="http://schemas.microsoft.com/office/powerpoint/2010/main" val="30950534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800" dirty="0">
                <a:latin typeface="Garamond" panose="02020404030301010803" pitchFamily="18" charset="0"/>
              </a:rPr>
              <a:t>Who want to share one of their visions?</a:t>
            </a:r>
          </a:p>
        </p:txBody>
      </p:sp>
      <p:pic>
        <p:nvPicPr>
          <p:cNvPr id="3" name="Picture 2">
            <a:extLst>
              <a:ext uri="{FF2B5EF4-FFF2-40B4-BE49-F238E27FC236}">
                <a16:creationId xmlns:a16="http://schemas.microsoft.com/office/drawing/2014/main" id="{4C346E60-FA26-4CB7-93FE-B8B2B595F4CD}"/>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5289759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7F5C-50EC-416A-AE8C-6F6BB4225673}"/>
              </a:ext>
            </a:extLst>
          </p:cNvPr>
          <p:cNvSpPr>
            <a:spLocks noGrp="1"/>
          </p:cNvSpPr>
          <p:nvPr>
            <p:ph type="ctrTitle"/>
          </p:nvPr>
        </p:nvSpPr>
        <p:spPr/>
        <p:txBody>
          <a:bodyPr>
            <a:normAutofit/>
          </a:bodyPr>
          <a:lstStyle/>
          <a:p>
            <a:pPr algn="ctr"/>
            <a:r>
              <a:rPr lang="en-US" sz="4400" dirty="0">
                <a:latin typeface="Garamond" panose="02020404030301010803" pitchFamily="18" charset="0"/>
              </a:rPr>
              <a:t>Where Are Your Passions, Talents, and </a:t>
            </a:r>
            <a:br>
              <a:rPr lang="en-US" sz="4400" dirty="0">
                <a:latin typeface="Garamond" panose="02020404030301010803" pitchFamily="18" charset="0"/>
              </a:rPr>
            </a:br>
            <a:r>
              <a:rPr lang="en-US" sz="4400" dirty="0">
                <a:latin typeface="Garamond" panose="02020404030301010803" pitchFamily="18" charset="0"/>
              </a:rPr>
              <a:t>Visions Overlapping is the Niche You Want </a:t>
            </a:r>
            <a:br>
              <a:rPr lang="en-US" sz="4400" dirty="0">
                <a:latin typeface="Garamond" panose="02020404030301010803" pitchFamily="18" charset="0"/>
              </a:rPr>
            </a:br>
            <a:r>
              <a:rPr lang="en-US" sz="4400" dirty="0">
                <a:latin typeface="Garamond" panose="02020404030301010803" pitchFamily="18" charset="0"/>
              </a:rPr>
              <a:t>to Create Your Message For </a:t>
            </a:r>
            <a:br>
              <a:rPr lang="en-US" sz="4400" dirty="0">
                <a:latin typeface="Garamond" panose="02020404030301010803" pitchFamily="18" charset="0"/>
              </a:rPr>
            </a:br>
            <a:endParaRPr lang="en-US" sz="4400" dirty="0">
              <a:latin typeface="Garamond" panose="02020404030301010803" pitchFamily="18" charset="0"/>
            </a:endParaRPr>
          </a:p>
        </p:txBody>
      </p:sp>
      <p:sp>
        <p:nvSpPr>
          <p:cNvPr id="5" name="Subtitle 4">
            <a:extLst>
              <a:ext uri="{FF2B5EF4-FFF2-40B4-BE49-F238E27FC236}">
                <a16:creationId xmlns:a16="http://schemas.microsoft.com/office/drawing/2014/main" id="{0FACEDDB-B033-4C93-A480-480796C7D6F6}"/>
              </a:ext>
            </a:extLst>
          </p:cNvPr>
          <p:cNvSpPr>
            <a:spLocks noGrp="1"/>
          </p:cNvSpPr>
          <p:nvPr>
            <p:ph type="subTitle" idx="1"/>
          </p:nvPr>
        </p:nvSpPr>
        <p:spPr/>
        <p:txBody>
          <a:bodyPr/>
          <a:lstStyle/>
          <a:p>
            <a:r>
              <a:rPr lang="en-US" dirty="0"/>
              <a:t>That’s the niche you want to create your message for</a:t>
            </a:r>
          </a:p>
        </p:txBody>
      </p:sp>
      <p:pic>
        <p:nvPicPr>
          <p:cNvPr id="4" name="Picture 3">
            <a:extLst>
              <a:ext uri="{FF2B5EF4-FFF2-40B4-BE49-F238E27FC236}">
                <a16:creationId xmlns:a16="http://schemas.microsoft.com/office/drawing/2014/main" id="{61E3E784-5857-44BB-B4A3-D393A7589335}"/>
              </a:ext>
            </a:extLst>
          </p:cNvPr>
          <p:cNvPicPr>
            <a:picLocks noChangeAspect="1"/>
          </p:cNvPicPr>
          <p:nvPr/>
        </p:nvPicPr>
        <p:blipFill>
          <a:blip r:embed="rId3"/>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63183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p:txBody>
          <a:bodyPr/>
          <a:lstStyle/>
          <a:p>
            <a:r>
              <a:rPr lang="en-US" dirty="0">
                <a:latin typeface="Garamond" panose="02020404030301010803" pitchFamily="18" charset="0"/>
              </a:rPr>
              <a:t>You are infinitely unique, and invaluable.</a:t>
            </a:r>
          </a:p>
        </p:txBody>
      </p:sp>
      <p:sp>
        <p:nvSpPr>
          <p:cNvPr id="3" name="Subtitle 2">
            <a:extLst>
              <a:ext uri="{FF2B5EF4-FFF2-40B4-BE49-F238E27FC236}">
                <a16:creationId xmlns:a16="http://schemas.microsoft.com/office/drawing/2014/main" id="{DD29ECF7-6D9F-4C42-929A-6FE1D51C57A8}"/>
              </a:ext>
            </a:extLst>
          </p:cNvPr>
          <p:cNvSpPr>
            <a:spLocks noGrp="1"/>
          </p:cNvSpPr>
          <p:nvPr>
            <p:ph type="subTitle" idx="1"/>
          </p:nvPr>
        </p:nvSpPr>
        <p:spPr/>
        <p:txBody>
          <a:bodyPr/>
          <a:lstStyle/>
          <a:p>
            <a:r>
              <a:rPr lang="en-US" dirty="0"/>
              <a:t>Let’s uncover the unique message you meant to share with the world and establish your own virtual stages.</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158044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2378531"/>
          </a:xfrm>
        </p:spPr>
        <p:txBody>
          <a:bodyPr>
            <a:normAutofit/>
          </a:bodyPr>
          <a:lstStyle/>
          <a:p>
            <a:pPr algn="ctr"/>
            <a:r>
              <a:rPr lang="en-US" sz="4800" dirty="0">
                <a:latin typeface="Garamond" panose="02020404030301010803" pitchFamily="18" charset="0"/>
              </a:rPr>
              <a:t>Part 2</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Understand Your Ideal Customer Avatar</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9747012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p:txBody>
          <a:bodyPr>
            <a:normAutofit/>
          </a:bodyPr>
          <a:lstStyle/>
          <a:p>
            <a:r>
              <a:rPr lang="en-US" sz="4800" dirty="0">
                <a:latin typeface="Garamond" panose="02020404030301010803" pitchFamily="18" charset="0"/>
              </a:rPr>
              <a:t>You need to understand your ideal customer, in order to be able to serve them on the highest level.</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And the best avatar that I can find is me.</a:t>
            </a:r>
          </a:p>
        </p:txBody>
      </p:sp>
      <p:sp>
        <p:nvSpPr>
          <p:cNvPr id="3" name="Subtitle 2">
            <a:extLst>
              <a:ext uri="{FF2B5EF4-FFF2-40B4-BE49-F238E27FC236}">
                <a16:creationId xmlns:a16="http://schemas.microsoft.com/office/drawing/2014/main" id="{DD29ECF7-6D9F-4C42-929A-6FE1D51C57A8}"/>
              </a:ext>
            </a:extLst>
          </p:cNvPr>
          <p:cNvSpPr>
            <a:spLocks noGrp="1"/>
          </p:cNvSpPr>
          <p:nvPr>
            <p:ph type="subTitle" idx="1"/>
          </p:nvPr>
        </p:nvSpPr>
        <p:spPr/>
        <p:txBody>
          <a:bodyPr/>
          <a:lstStyle/>
          <a:p>
            <a:r>
              <a:rPr lang="en-US" dirty="0"/>
              <a:t>Let’s start the customer avatar research</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509025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11044"/>
          </a:xfrm>
        </p:spPr>
        <p:txBody>
          <a:bodyPr>
            <a:normAutofit fontScale="90000"/>
          </a:bodyPr>
          <a:lstStyle/>
          <a:p>
            <a:pPr algn="ctr"/>
            <a:r>
              <a:rPr lang="en-US" sz="3200" dirty="0">
                <a:latin typeface="Garamond" panose="02020404030301010803" pitchFamily="18" charset="0"/>
              </a:rPr>
              <a:t>Why I’m my own avatar?</a:t>
            </a:r>
            <a:br>
              <a:rPr lang="en-US" sz="2400" dirty="0">
                <a:latin typeface="Garamond" panose="02020404030301010803" pitchFamily="18" charset="0"/>
              </a:rPr>
            </a:br>
            <a:br>
              <a:rPr lang="en-US" sz="2400" dirty="0">
                <a:latin typeface="Garamond" panose="02020404030301010803" pitchFamily="18" charset="0"/>
              </a:rPr>
            </a:br>
            <a:r>
              <a:rPr lang="en-US" sz="2000" dirty="0">
                <a:latin typeface="Garamond" panose="02020404030301010803" pitchFamily="18" charset="0"/>
              </a:rPr>
              <a:t>When I must reboot my business after I shut my 2 companies at convid19, I really want to dial in who is my ideal customers. I began to review all my talents, life and work experiences, my why, and my visions, and come to realized that what I want and crave after is not just to be a top digital marketer, but also use my life and knowledge, to transform others, and help them to reach their max potential. I realize everything I experienced from my childhood to adulthood, all the trauma and drama, are meant for me to share with those in similar situation, so that they can learn from my experience to find their own path out of the situation they were in. And this is how I derive my vision statement: I help low self-esteem adult to become visible and discover their why, the unique message they meant to share with the world, through digital marketing and virtual stages, so that they can earn a decent living while carrying out their mission</a:t>
            </a:r>
            <a:r>
              <a:rPr lang="en-US" sz="2400" dirty="0">
                <a:latin typeface="Garamond" panose="02020404030301010803" pitchFamily="18" charset="0"/>
              </a:rPr>
              <a:t>.</a:t>
            </a:r>
            <a:br>
              <a:rPr lang="en-US" sz="2400" dirty="0">
                <a:latin typeface="Garamond" panose="02020404030301010803" pitchFamily="18" charset="0"/>
              </a:rPr>
            </a:br>
            <a:br>
              <a:rPr lang="en-US" sz="2400" dirty="0">
                <a:latin typeface="Garamond" panose="02020404030301010803" pitchFamily="18" charset="0"/>
              </a:rPr>
            </a:br>
            <a:r>
              <a:rPr lang="en-US" sz="3200" dirty="0">
                <a:latin typeface="Garamond" panose="02020404030301010803" pitchFamily="18" charset="0"/>
              </a:rPr>
              <a:t>So, what’s your ideal customer avatar?</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4580829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p:txBody>
          <a:bodyPr>
            <a:normAutofit/>
          </a:bodyPr>
          <a:lstStyle/>
          <a:p>
            <a:pPr algn="ctr"/>
            <a:r>
              <a:rPr lang="en-US" sz="4400" dirty="0">
                <a:latin typeface="Garamond" panose="02020404030301010803" pitchFamily="18" charset="0"/>
              </a:rPr>
              <a:t>Use Facebook Insight to Understand </a:t>
            </a:r>
            <a:br>
              <a:rPr lang="en-US" sz="4400" dirty="0">
                <a:latin typeface="Garamond" panose="02020404030301010803" pitchFamily="18" charset="0"/>
              </a:rPr>
            </a:br>
            <a:r>
              <a:rPr lang="en-US" sz="4400" dirty="0">
                <a:latin typeface="Garamond" panose="02020404030301010803" pitchFamily="18" charset="0"/>
              </a:rPr>
              <a:t>Your Ideal Customer Demo</a:t>
            </a:r>
            <a:br>
              <a:rPr lang="en-US" sz="4800" dirty="0">
                <a:latin typeface="Garamond" panose="02020404030301010803" pitchFamily="18" charset="0"/>
              </a:rPr>
            </a:br>
            <a:br>
              <a:rPr lang="en-US" sz="4800" dirty="0">
                <a:latin typeface="Garamond" panose="02020404030301010803" pitchFamily="18" charset="0"/>
              </a:rPr>
            </a:br>
            <a:endParaRPr lang="en-US" sz="4800" dirty="0">
              <a:latin typeface="Garamond" panose="02020404030301010803" pitchFamily="18" charset="0"/>
            </a:endParaRPr>
          </a:p>
        </p:txBody>
      </p:sp>
      <p:sp>
        <p:nvSpPr>
          <p:cNvPr id="3" name="Subtitle 2">
            <a:extLst>
              <a:ext uri="{FF2B5EF4-FFF2-40B4-BE49-F238E27FC236}">
                <a16:creationId xmlns:a16="http://schemas.microsoft.com/office/drawing/2014/main" id="{DD29ECF7-6D9F-4C42-929A-6FE1D51C57A8}"/>
              </a:ext>
            </a:extLst>
          </p:cNvPr>
          <p:cNvSpPr>
            <a:spLocks noGrp="1"/>
          </p:cNvSpPr>
          <p:nvPr>
            <p:ph type="subTitle" idx="1"/>
          </p:nvPr>
        </p:nvSpPr>
        <p:spPr/>
        <p:txBody>
          <a:bodyPr/>
          <a:lstStyle/>
          <a:p>
            <a:r>
              <a:rPr lang="en-US" dirty="0"/>
              <a:t>Let’s start the customer avatar research</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0400299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a:xfrm>
            <a:off x="1097280" y="679508"/>
            <a:ext cx="10058400" cy="3645604"/>
          </a:xfrm>
        </p:spPr>
        <p:txBody>
          <a:bodyPr>
            <a:normAutofit/>
          </a:bodyPr>
          <a:lstStyle/>
          <a:p>
            <a:pPr lvl="0">
              <a:lnSpc>
                <a:spcPct val="107000"/>
              </a:lnSpc>
            </a:pPr>
            <a:r>
              <a:rPr lang="en-US" sz="4000" dirty="0">
                <a:effectLst/>
                <a:latin typeface="Garamond" panose="02020404030301010803" pitchFamily="18" charset="0"/>
                <a:ea typeface="Calibri" panose="020F0502020204030204" pitchFamily="34" charset="0"/>
                <a:cs typeface="Times New Roman" panose="02020603050405020304" pitchFamily="18" charset="0"/>
              </a:rPr>
              <a:t>What are your ideal customer pain point, and how can you relate to them?</a:t>
            </a:r>
            <a:endParaRPr lang="en-US" sz="4000" dirty="0">
              <a:latin typeface="Garamond" panose="02020404030301010803" pitchFamily="18" charset="0"/>
            </a:endParaRP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Let’s put yourself in your ideal customer shoes</a:t>
            </a:r>
          </a:p>
        </p:txBody>
      </p:sp>
      <p:pic>
        <p:nvPicPr>
          <p:cNvPr id="6" name="Picture 5">
            <a:extLst>
              <a:ext uri="{FF2B5EF4-FFF2-40B4-BE49-F238E27FC236}">
                <a16:creationId xmlns:a16="http://schemas.microsoft.com/office/drawing/2014/main" id="{FACFF650-E44B-43D2-B14C-418B008B97D4}"/>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608543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r>
              <a:rPr lang="en-US" sz="4000" dirty="0">
                <a:latin typeface="Garamond" panose="02020404030301010803" pitchFamily="18" charset="0"/>
              </a:rPr>
              <a:t>To Create a Customer Avatar Profile:</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The first thing to do is to write your customer avatar as though you are talking to a single person.</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Give him or her the gender and a name. </a:t>
            </a:r>
            <a:br>
              <a:rPr lang="en-US" sz="2400" dirty="0">
                <a:latin typeface="Garamond" panose="02020404030301010803" pitchFamily="18" charset="0"/>
              </a:rPr>
            </a:br>
            <a:r>
              <a:rPr lang="en-US" sz="2400" dirty="0">
                <a:latin typeface="Garamond" panose="02020404030301010803" pitchFamily="18" charset="0"/>
              </a:rPr>
              <a:t>This is a make-believe game.</a:t>
            </a:r>
            <a:br>
              <a:rPr lang="en-US" sz="2400" dirty="0">
                <a:latin typeface="Garamond" panose="02020404030301010803" pitchFamily="18" charset="0"/>
              </a:rPr>
            </a:br>
            <a:r>
              <a:rPr lang="en-US" sz="2400" dirty="0">
                <a:latin typeface="Garamond" panose="02020404030301010803" pitchFamily="18" charset="0"/>
              </a:rPr>
              <a:t>Then pretend you are him or her and answer these question using “I…”</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Let’s put yourself in your ideal customer shoes</a:t>
            </a:r>
          </a:p>
        </p:txBody>
      </p:sp>
      <p:pic>
        <p:nvPicPr>
          <p:cNvPr id="6" name="Picture 5">
            <a:extLst>
              <a:ext uri="{FF2B5EF4-FFF2-40B4-BE49-F238E27FC236}">
                <a16:creationId xmlns:a16="http://schemas.microsoft.com/office/drawing/2014/main" id="{FACFF650-E44B-43D2-B14C-418B008B97D4}"/>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5666314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a:xfrm>
            <a:off x="1097280" y="679508"/>
            <a:ext cx="10058400" cy="3645604"/>
          </a:xfrm>
        </p:spPr>
        <p:txBody>
          <a:bodyPr>
            <a:normAutofit/>
          </a:bodyPr>
          <a:lstStyle/>
          <a:p>
            <a:pPr lvl="0">
              <a:lnSpc>
                <a:spcPct val="107000"/>
              </a:lnSpc>
            </a:pPr>
            <a:r>
              <a:rPr lang="en-US" sz="2400" dirty="0">
                <a:effectLst/>
                <a:latin typeface="Garamond" panose="02020404030301010803" pitchFamily="18" charset="0"/>
                <a:ea typeface="Calibri" panose="020F0502020204030204" pitchFamily="34" charset="0"/>
                <a:cs typeface="Times New Roman" panose="02020603050405020304" pitchFamily="18" charset="0"/>
              </a:rPr>
              <a:t>What kind of social economical background are you from?</a:t>
            </a:r>
            <a:br>
              <a:rPr lang="en-US" sz="2400" dirty="0">
                <a:effectLst/>
                <a:latin typeface="Garamond" panose="02020404030301010803" pitchFamily="18" charset="0"/>
                <a:ea typeface="Calibri" panose="020F0502020204030204" pitchFamily="34" charset="0"/>
                <a:cs typeface="Times New Roman" panose="02020603050405020304" pitchFamily="18" charset="0"/>
              </a:rPr>
            </a:br>
            <a:br>
              <a:rPr lang="en-US" sz="2400" dirty="0">
                <a:effectLst/>
                <a:latin typeface="Garamond" panose="02020404030301010803" pitchFamily="18" charset="0"/>
                <a:ea typeface="Calibri" panose="020F0502020204030204" pitchFamily="34" charset="0"/>
                <a:cs typeface="Times New Roman" panose="02020603050405020304" pitchFamily="18" charset="0"/>
              </a:rPr>
            </a:br>
            <a:r>
              <a:rPr lang="en-US" sz="2400" dirty="0">
                <a:effectLst/>
                <a:latin typeface="Garamond" panose="02020404030301010803" pitchFamily="18" charset="0"/>
                <a:ea typeface="Calibri" panose="020F0502020204030204" pitchFamily="34" charset="0"/>
                <a:cs typeface="Times New Roman" panose="02020603050405020304" pitchFamily="18" charset="0"/>
              </a:rPr>
              <a:t>Have you graduate from college and university?</a:t>
            </a:r>
            <a:br>
              <a:rPr lang="en-US" sz="2400" dirty="0">
                <a:effectLst/>
                <a:latin typeface="Garamond" panose="02020404030301010803" pitchFamily="18" charset="0"/>
                <a:ea typeface="Calibri" panose="020F0502020204030204" pitchFamily="34" charset="0"/>
                <a:cs typeface="Times New Roman" panose="02020603050405020304" pitchFamily="18" charset="0"/>
              </a:rPr>
            </a:br>
            <a:br>
              <a:rPr lang="en-US" sz="2400" dirty="0">
                <a:effectLst/>
                <a:latin typeface="Garamond" panose="02020404030301010803" pitchFamily="18" charset="0"/>
                <a:ea typeface="Calibri" panose="020F0502020204030204" pitchFamily="34" charset="0"/>
                <a:cs typeface="Times New Roman" panose="02020603050405020304" pitchFamily="18" charset="0"/>
              </a:rPr>
            </a:br>
            <a:r>
              <a:rPr lang="en-US" sz="2400" dirty="0">
                <a:effectLst/>
                <a:latin typeface="Garamond" panose="02020404030301010803" pitchFamily="18" charset="0"/>
                <a:ea typeface="Calibri" panose="020F0502020204030204" pitchFamily="34" charset="0"/>
                <a:cs typeface="Times New Roman" panose="02020603050405020304" pitchFamily="18" charset="0"/>
              </a:rPr>
              <a:t>What is your occupation?</a:t>
            </a:r>
            <a:br>
              <a:rPr lang="en-US" sz="2400" dirty="0">
                <a:effectLst/>
                <a:latin typeface="Garamond" panose="02020404030301010803" pitchFamily="18" charset="0"/>
                <a:ea typeface="Calibri" panose="020F0502020204030204" pitchFamily="34" charset="0"/>
                <a:cs typeface="Times New Roman" panose="02020603050405020304" pitchFamily="18" charset="0"/>
              </a:rPr>
            </a:br>
            <a:br>
              <a:rPr lang="en-US" sz="2400" dirty="0">
                <a:effectLst/>
                <a:latin typeface="Garamond" panose="02020404030301010803" pitchFamily="18" charset="0"/>
                <a:ea typeface="Calibri" panose="020F0502020204030204" pitchFamily="34" charset="0"/>
                <a:cs typeface="Times New Roman" panose="02020603050405020304" pitchFamily="18" charset="0"/>
              </a:rPr>
            </a:br>
            <a:r>
              <a:rPr lang="en-US" sz="2400" dirty="0">
                <a:effectLst/>
                <a:latin typeface="Garamond" panose="02020404030301010803" pitchFamily="18" charset="0"/>
                <a:ea typeface="Calibri" panose="020F0502020204030204" pitchFamily="34" charset="0"/>
                <a:cs typeface="Times New Roman" panose="02020603050405020304" pitchFamily="18" charset="0"/>
              </a:rPr>
              <a:t>What is the biggest challenge you are currently facing?</a:t>
            </a:r>
            <a:endParaRPr lang="en-US" sz="2400" dirty="0">
              <a:latin typeface="Garamond" panose="02020404030301010803" pitchFamily="18" charset="0"/>
            </a:endParaRP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Let’s put yourself in your ideal customer shoes</a:t>
            </a:r>
          </a:p>
        </p:txBody>
      </p:sp>
      <p:pic>
        <p:nvPicPr>
          <p:cNvPr id="6" name="Picture 5">
            <a:extLst>
              <a:ext uri="{FF2B5EF4-FFF2-40B4-BE49-F238E27FC236}">
                <a16:creationId xmlns:a16="http://schemas.microsoft.com/office/drawing/2014/main" id="{FACFF650-E44B-43D2-B14C-418B008B97D4}"/>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5374865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a:xfrm>
            <a:off x="1097280" y="679508"/>
            <a:ext cx="10058400" cy="3645604"/>
          </a:xfrm>
        </p:spPr>
        <p:txBody>
          <a:bodyPr>
            <a:normAutofit/>
          </a:bodyPr>
          <a:lstStyle/>
          <a:p>
            <a:pPr lvl="0">
              <a:lnSpc>
                <a:spcPct val="107000"/>
              </a:lnSpc>
            </a:pPr>
            <a:r>
              <a:rPr lang="en-US" sz="2400" dirty="0">
                <a:effectLst/>
                <a:latin typeface="Garamond" panose="02020404030301010803" pitchFamily="18" charset="0"/>
                <a:ea typeface="Calibri" panose="020F0502020204030204" pitchFamily="34" charset="0"/>
                <a:cs typeface="Times New Roman" panose="02020603050405020304" pitchFamily="18" charset="0"/>
              </a:rPr>
              <a:t>What obstacles are stopping you from getting where they want to go?</a:t>
            </a:r>
            <a:br>
              <a:rPr lang="en-US" sz="2400" dirty="0">
                <a:effectLst/>
                <a:latin typeface="Garamond" panose="02020404030301010803" pitchFamily="18" charset="0"/>
                <a:ea typeface="Calibri" panose="020F0502020204030204" pitchFamily="34" charset="0"/>
                <a:cs typeface="Times New Roman" panose="02020603050405020304" pitchFamily="18" charset="0"/>
              </a:rPr>
            </a:br>
            <a:br>
              <a:rPr lang="en-US" sz="2400" dirty="0">
                <a:effectLst/>
                <a:latin typeface="Garamond" panose="02020404030301010803" pitchFamily="18" charset="0"/>
                <a:ea typeface="Calibri" panose="020F0502020204030204" pitchFamily="34" charset="0"/>
                <a:cs typeface="Times New Roman" panose="02020603050405020304" pitchFamily="18" charset="0"/>
              </a:rPr>
            </a:br>
            <a:r>
              <a:rPr lang="en-US" sz="2400" dirty="0">
                <a:effectLst/>
                <a:latin typeface="Garamond" panose="02020404030301010803" pitchFamily="18" charset="0"/>
                <a:ea typeface="Calibri" panose="020F0502020204030204" pitchFamily="34" charset="0"/>
                <a:cs typeface="Times New Roman" panose="02020603050405020304" pitchFamily="18" charset="0"/>
              </a:rPr>
              <a:t>If someone could solve one problem for you that would "change everything," what would that problem be?</a:t>
            </a:r>
            <a:br>
              <a:rPr lang="en-US" sz="2400" dirty="0">
                <a:effectLst/>
                <a:latin typeface="Garamond" panose="02020404030301010803" pitchFamily="18" charset="0"/>
                <a:ea typeface="Calibri" panose="020F0502020204030204" pitchFamily="34" charset="0"/>
                <a:cs typeface="Times New Roman" panose="02020603050405020304" pitchFamily="18" charset="0"/>
              </a:rPr>
            </a:br>
            <a:br>
              <a:rPr lang="en-US" sz="2400" dirty="0">
                <a:effectLst/>
                <a:latin typeface="Garamond" panose="02020404030301010803" pitchFamily="18" charset="0"/>
                <a:ea typeface="Calibri" panose="020F0502020204030204" pitchFamily="34" charset="0"/>
                <a:cs typeface="Times New Roman" panose="02020603050405020304" pitchFamily="18" charset="0"/>
              </a:rPr>
            </a:br>
            <a:r>
              <a:rPr lang="en-US" sz="2400" dirty="0">
                <a:effectLst/>
                <a:latin typeface="Garamond" panose="02020404030301010803" pitchFamily="18" charset="0"/>
                <a:ea typeface="Calibri" panose="020F0502020204030204" pitchFamily="34" charset="0"/>
                <a:cs typeface="Times New Roman" panose="02020603050405020304" pitchFamily="18" charset="0"/>
              </a:rPr>
              <a:t>How much did you invest in your own personal improvement last year?</a:t>
            </a:r>
            <a:br>
              <a:rPr lang="en-US" sz="2400" dirty="0">
                <a:effectLst/>
                <a:latin typeface="Garamond" panose="02020404030301010803" pitchFamily="18" charset="0"/>
                <a:ea typeface="Calibri" panose="020F0502020204030204" pitchFamily="34" charset="0"/>
                <a:cs typeface="Times New Roman" panose="02020603050405020304" pitchFamily="18" charset="0"/>
              </a:rPr>
            </a:br>
            <a:br>
              <a:rPr lang="en-US" sz="2400" dirty="0">
                <a:effectLst/>
                <a:latin typeface="Garamond" panose="02020404030301010803" pitchFamily="18" charset="0"/>
                <a:ea typeface="Calibri" panose="020F0502020204030204" pitchFamily="34" charset="0"/>
                <a:cs typeface="Times New Roman" panose="02020603050405020304" pitchFamily="18" charset="0"/>
              </a:rPr>
            </a:br>
            <a:r>
              <a:rPr lang="en-US" sz="2400" dirty="0">
                <a:effectLst/>
                <a:latin typeface="Garamond" panose="02020404030301010803" pitchFamily="18" charset="0"/>
                <a:ea typeface="Calibri" panose="020F0502020204030204" pitchFamily="34" charset="0"/>
                <a:cs typeface="Times New Roman" panose="02020603050405020304" pitchFamily="18" charset="0"/>
              </a:rPr>
              <a:t>What are your end goals? What does your "after" look like?</a:t>
            </a:r>
            <a:endParaRPr lang="en-US" sz="2400" dirty="0">
              <a:latin typeface="Garamond" panose="02020404030301010803" pitchFamily="18" charset="0"/>
            </a:endParaRP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Let’s put yourself in your ideal customer shoes</a:t>
            </a:r>
          </a:p>
        </p:txBody>
      </p:sp>
      <p:pic>
        <p:nvPicPr>
          <p:cNvPr id="6" name="Picture 5">
            <a:extLst>
              <a:ext uri="{FF2B5EF4-FFF2-40B4-BE49-F238E27FC236}">
                <a16:creationId xmlns:a16="http://schemas.microsoft.com/office/drawing/2014/main" id="{FACFF650-E44B-43D2-B14C-418B008B97D4}"/>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40697077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11044"/>
          </a:xfrm>
        </p:spPr>
        <p:txBody>
          <a:bodyPr>
            <a:normAutofit fontScale="90000"/>
          </a:bodyPr>
          <a:lstStyle/>
          <a:p>
            <a:r>
              <a:rPr lang="en-US" sz="3200" dirty="0">
                <a:latin typeface="Garamond" panose="02020404030301010803" pitchFamily="18" charset="0"/>
              </a:rPr>
              <a:t>Previously, we have discussed how we can be our own ideal customer.  If I am my own avatar, how can I extract information from myself to understand what my ideal customer profile shall look like?</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 </a:t>
            </a:r>
            <a:r>
              <a:rPr lang="en-US" sz="2000" dirty="0">
                <a:latin typeface="Garamond" panose="02020404030301010803" pitchFamily="18" charset="0"/>
              </a:rPr>
              <a:t>How has my pain points and experience similar to the niche that I am serving?</a:t>
            </a:r>
            <a:br>
              <a:rPr lang="en-US" sz="2000" dirty="0">
                <a:latin typeface="Garamond" panose="02020404030301010803" pitchFamily="18" charset="0"/>
              </a:rPr>
            </a:br>
            <a:r>
              <a:rPr lang="en-US" sz="2000" dirty="0">
                <a:latin typeface="Garamond" panose="02020404030301010803" pitchFamily="18" charset="0"/>
              </a:rPr>
              <a:t>- How has those pain points impact my judgement and sense of worth?</a:t>
            </a:r>
            <a:br>
              <a:rPr lang="en-US" sz="2000" dirty="0">
                <a:latin typeface="Garamond" panose="02020404030301010803" pitchFamily="18" charset="0"/>
              </a:rPr>
            </a:br>
            <a:r>
              <a:rPr lang="en-US" sz="2000" dirty="0">
                <a:latin typeface="Garamond" panose="02020404030301010803" pitchFamily="18" charset="0"/>
              </a:rPr>
              <a:t>- How did I overcome those obstacles that my audience is experiencing right now?</a:t>
            </a:r>
            <a:br>
              <a:rPr lang="en-US" sz="2000" dirty="0">
                <a:latin typeface="Garamond" panose="02020404030301010803" pitchFamily="18" charset="0"/>
              </a:rPr>
            </a:br>
            <a:r>
              <a:rPr lang="en-US" sz="2000" dirty="0">
                <a:latin typeface="Garamond" panose="02020404030301010803" pitchFamily="18" charset="0"/>
              </a:rPr>
              <a:t>- How can I bring the solutions to my audience, the very solutions that resolved my pain point?</a:t>
            </a:r>
            <a:br>
              <a:rPr lang="en-US" sz="2400" dirty="0">
                <a:latin typeface="Garamond" panose="02020404030301010803" pitchFamily="18" charset="0"/>
              </a:rPr>
            </a:br>
            <a:br>
              <a:rPr lang="en-US" sz="2400" dirty="0">
                <a:latin typeface="Garamond" panose="02020404030301010803" pitchFamily="18" charset="0"/>
              </a:rPr>
            </a:br>
            <a:r>
              <a:rPr lang="en-US" sz="2900" dirty="0">
                <a:latin typeface="Garamond" panose="02020404030301010803" pitchFamily="18" charset="0"/>
              </a:rPr>
              <a:t>So, what questions can you ask yourself to position yourself as the avatar?</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0743349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11044"/>
          </a:xfrm>
        </p:spPr>
        <p:txBody>
          <a:bodyPr>
            <a:normAutofit/>
          </a:bodyPr>
          <a:lstStyle/>
          <a:p>
            <a:r>
              <a:rPr lang="en-US" sz="3200" b="0" i="0" u="none" strike="noStrike" dirty="0">
                <a:solidFill>
                  <a:srgbClr val="262626"/>
                </a:solidFill>
                <a:effectLst/>
                <a:latin typeface="Garamond" panose="02020404030301010803" pitchFamily="18" charset="0"/>
              </a:rPr>
              <a:t>Ideal Customer Profile Example</a:t>
            </a:r>
            <a:br>
              <a:rPr lang="en-US" sz="1800" b="0" i="0" u="none" strike="noStrike" dirty="0">
                <a:solidFill>
                  <a:srgbClr val="262626"/>
                </a:solidFill>
                <a:effectLst/>
                <a:latin typeface="Garamond" panose="02020404030301010803" pitchFamily="18" charset="0"/>
              </a:rPr>
            </a:br>
            <a:br>
              <a:rPr lang="en-US" sz="1800" b="0" i="0" u="none" strike="noStrike" dirty="0">
                <a:solidFill>
                  <a:srgbClr val="262626"/>
                </a:solidFill>
                <a:effectLst/>
                <a:latin typeface="Garamond" panose="02020404030301010803" pitchFamily="18" charset="0"/>
              </a:rPr>
            </a:br>
            <a:r>
              <a:rPr lang="en-US" sz="1800" b="0" i="0" u="sng" strike="noStrike" dirty="0">
                <a:solidFill>
                  <a:srgbClr val="5F84A8"/>
                </a:solidFill>
                <a:effectLst/>
                <a:latin typeface="Garamond" panose="02020404030301010803" pitchFamily="18" charset="0"/>
                <a:hlinkClick r:id="rId2"/>
              </a:rPr>
              <a:t>https://docs.google.com/document/d/1R_wO51Pa0vymUTdduUYsbb3f2Wupwck-EPZTVwEN78I/edit?usp=sharing</a:t>
            </a:r>
            <a:br>
              <a:rPr lang="en-US" sz="1800" b="0" i="0" u="sng" strike="noStrike" dirty="0">
                <a:solidFill>
                  <a:srgbClr val="5F84A8"/>
                </a:solidFill>
                <a:effectLst/>
                <a:latin typeface="Garamond" panose="02020404030301010803" pitchFamily="18" charset="0"/>
              </a:rPr>
            </a:br>
            <a:br>
              <a:rPr lang="en-US" sz="1800" b="0" i="0" u="sng" strike="noStrike" dirty="0">
                <a:solidFill>
                  <a:srgbClr val="5F84A8"/>
                </a:solidFill>
                <a:effectLst/>
                <a:latin typeface="Garamond" panose="02020404030301010803" pitchFamily="18" charset="0"/>
              </a:rPr>
            </a:br>
            <a:endParaRPr lang="en-US" sz="2900" dirty="0">
              <a:latin typeface="Garamond" panose="02020404030301010803" pitchFamily="18" charset="0"/>
            </a:endParaRP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3"/>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881770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2378531"/>
          </a:xfrm>
        </p:spPr>
        <p:txBody>
          <a:bodyPr>
            <a:normAutofit/>
          </a:bodyPr>
          <a:lstStyle/>
          <a:p>
            <a:pPr algn="ctr"/>
            <a:r>
              <a:rPr lang="en-US" sz="4800" dirty="0">
                <a:latin typeface="Garamond" panose="02020404030301010803" pitchFamily="18" charset="0"/>
              </a:rPr>
              <a:t>Part 1</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Explore Your Passion, Talents, &amp; Visions</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836740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I will give you 10 minutes to brainstorm your ideal customer profile</a:t>
            </a:r>
          </a:p>
        </p:txBody>
      </p:sp>
      <p:pic>
        <p:nvPicPr>
          <p:cNvPr id="4" name="Picture 3">
            <a:extLst>
              <a:ext uri="{FF2B5EF4-FFF2-40B4-BE49-F238E27FC236}">
                <a16:creationId xmlns:a16="http://schemas.microsoft.com/office/drawing/2014/main" id="{83E84193-F9D9-43BA-931B-CA07B227DE94}"/>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88693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6667313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8039036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Let’s brainstorm your ideal customer profile</a:t>
            </a:r>
          </a:p>
        </p:txBody>
      </p:sp>
      <p:pic>
        <p:nvPicPr>
          <p:cNvPr id="4" name="Picture 3">
            <a:extLst>
              <a:ext uri="{FF2B5EF4-FFF2-40B4-BE49-F238E27FC236}">
                <a16:creationId xmlns:a16="http://schemas.microsoft.com/office/drawing/2014/main" id="{83E84193-F9D9-43BA-931B-CA07B227DE94}"/>
              </a:ext>
            </a:extLst>
          </p:cNvPr>
          <p:cNvPicPr>
            <a:picLocks noChangeAspect="1"/>
          </p:cNvPicPr>
          <p:nvPr/>
        </p:nvPicPr>
        <p:blipFill>
          <a:blip r:embed="rId2"/>
          <a:stretch>
            <a:fillRect/>
          </a:stretch>
        </p:blipFill>
        <p:spPr>
          <a:xfrm>
            <a:off x="9322158" y="5503120"/>
            <a:ext cx="2869841" cy="1396825"/>
          </a:xfrm>
          <a:prstGeom prst="rect">
            <a:avLst/>
          </a:prstGeom>
        </p:spPr>
      </p:pic>
    </p:spTree>
    <p:extLst>
      <p:ext uri="{BB962C8B-B14F-4D97-AF65-F5344CB8AC3E}">
        <p14:creationId xmlns:p14="http://schemas.microsoft.com/office/powerpoint/2010/main" val="23901931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fontScale="90000"/>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800" dirty="0">
                <a:latin typeface="Garamond" panose="02020404030301010803" pitchFamily="18" charset="0"/>
              </a:rPr>
              <a:t>Who want to share one psychographic detail about the ideal customer avatar profile?</a:t>
            </a:r>
          </a:p>
        </p:txBody>
      </p:sp>
      <p:pic>
        <p:nvPicPr>
          <p:cNvPr id="3" name="Picture 2">
            <a:extLst>
              <a:ext uri="{FF2B5EF4-FFF2-40B4-BE49-F238E27FC236}">
                <a16:creationId xmlns:a16="http://schemas.microsoft.com/office/drawing/2014/main" id="{4C346E60-FA26-4CB7-93FE-B8B2B595F4CD}"/>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5670607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p:txBody>
          <a:bodyPr>
            <a:normAutofit/>
          </a:bodyPr>
          <a:lstStyle/>
          <a:p>
            <a:pPr algn="ctr"/>
            <a:r>
              <a:rPr lang="en-US" sz="4400" dirty="0">
                <a:latin typeface="Garamond" panose="02020404030301010803" pitchFamily="18" charset="0"/>
              </a:rPr>
              <a:t>How to Use Quora to Understand </a:t>
            </a:r>
            <a:br>
              <a:rPr lang="en-US" sz="4400" dirty="0">
                <a:latin typeface="Garamond" panose="02020404030301010803" pitchFamily="18" charset="0"/>
              </a:rPr>
            </a:br>
            <a:r>
              <a:rPr lang="en-US" sz="4400" dirty="0">
                <a:latin typeface="Garamond" panose="02020404030301010803" pitchFamily="18" charset="0"/>
              </a:rPr>
              <a:t>Your Ideal Customer Demo</a:t>
            </a:r>
            <a:br>
              <a:rPr lang="en-US" sz="4800" dirty="0">
                <a:latin typeface="Garamond" panose="02020404030301010803" pitchFamily="18" charset="0"/>
              </a:rPr>
            </a:br>
            <a:br>
              <a:rPr lang="en-US" sz="4800" dirty="0">
                <a:latin typeface="Garamond" panose="02020404030301010803" pitchFamily="18" charset="0"/>
              </a:rPr>
            </a:br>
            <a:endParaRPr lang="en-US" sz="4800" dirty="0">
              <a:latin typeface="Garamond" panose="02020404030301010803" pitchFamily="18" charset="0"/>
            </a:endParaRPr>
          </a:p>
        </p:txBody>
      </p:sp>
      <p:sp>
        <p:nvSpPr>
          <p:cNvPr id="3" name="Subtitle 2">
            <a:extLst>
              <a:ext uri="{FF2B5EF4-FFF2-40B4-BE49-F238E27FC236}">
                <a16:creationId xmlns:a16="http://schemas.microsoft.com/office/drawing/2014/main" id="{DD29ECF7-6D9F-4C42-929A-6FE1D51C57A8}"/>
              </a:ext>
            </a:extLst>
          </p:cNvPr>
          <p:cNvSpPr>
            <a:spLocks noGrp="1"/>
          </p:cNvSpPr>
          <p:nvPr>
            <p:ph type="subTitle" idx="1"/>
          </p:nvPr>
        </p:nvSpPr>
        <p:spPr/>
        <p:txBody>
          <a:bodyPr/>
          <a:lstStyle/>
          <a:p>
            <a:r>
              <a:rPr lang="en-US" dirty="0"/>
              <a:t>Let’s start the customer avatar research</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3911245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2378531"/>
          </a:xfrm>
        </p:spPr>
        <p:txBody>
          <a:bodyPr>
            <a:normAutofit fontScale="90000"/>
          </a:bodyPr>
          <a:lstStyle/>
          <a:p>
            <a:pPr algn="ctr"/>
            <a:r>
              <a:rPr lang="en-US" sz="4800" dirty="0">
                <a:latin typeface="Garamond" panose="02020404030301010803" pitchFamily="18" charset="0"/>
              </a:rPr>
              <a:t>Part 3</a:t>
            </a:r>
            <a:br>
              <a:rPr lang="en-US" sz="4800" dirty="0">
                <a:latin typeface="Garamond" panose="02020404030301010803" pitchFamily="18" charset="0"/>
              </a:rPr>
            </a:br>
            <a:br>
              <a:rPr lang="en-US" sz="4800" dirty="0">
                <a:latin typeface="Garamond" panose="02020404030301010803" pitchFamily="18" charset="0"/>
              </a:rPr>
            </a:br>
            <a:r>
              <a:rPr lang="en-US" sz="4000" dirty="0">
                <a:latin typeface="Garamond" panose="02020404030301010803" pitchFamily="18" charset="0"/>
              </a:rPr>
              <a:t>What Problem Can You Solve for Your Ideal Customer</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532290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pPr algn="ctr"/>
            <a:r>
              <a:rPr lang="en-US" sz="4400" dirty="0">
                <a:latin typeface="Garamond" panose="02020404030301010803" pitchFamily="18" charset="0"/>
              </a:rPr>
              <a:t>Where your customer pains points and problems overlaps with your passions, talents, and vision is where you can serve them.</a:t>
            </a:r>
            <a:br>
              <a:rPr lang="en-US" sz="4400" dirty="0">
                <a:latin typeface="Garamond" panose="02020404030301010803" pitchFamily="18" charset="0"/>
              </a:rPr>
            </a:br>
            <a:endParaRPr lang="en-US" sz="4400" dirty="0">
              <a:latin typeface="Garamond" panose="02020404030301010803" pitchFamily="18" charset="0"/>
            </a:endParaRP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How can I serve them</a:t>
            </a:r>
          </a:p>
        </p:txBody>
      </p:sp>
      <p:pic>
        <p:nvPicPr>
          <p:cNvPr id="6" name="Picture 5">
            <a:extLst>
              <a:ext uri="{FF2B5EF4-FFF2-40B4-BE49-F238E27FC236}">
                <a16:creationId xmlns:a16="http://schemas.microsoft.com/office/drawing/2014/main" id="{FACFF650-E44B-43D2-B14C-418B008B97D4}"/>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9394847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3200" dirty="0">
                <a:latin typeface="Garamond" panose="02020404030301010803" pitchFamily="18" charset="0"/>
              </a:rPr>
              <a:t>I will give you 10 minutes to brainstorm all the pain point of your audience that overlap with your passions, talents, and visions.</a:t>
            </a:r>
          </a:p>
        </p:txBody>
      </p:sp>
      <p:pic>
        <p:nvPicPr>
          <p:cNvPr id="3" name="Picture 2">
            <a:extLst>
              <a:ext uri="{FF2B5EF4-FFF2-40B4-BE49-F238E27FC236}">
                <a16:creationId xmlns:a16="http://schemas.microsoft.com/office/drawing/2014/main" id="{58DFE065-35A6-4AC2-B121-15436276EE81}"/>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2787166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901388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2378531"/>
          </a:xfrm>
        </p:spPr>
        <p:txBody>
          <a:bodyPr>
            <a:normAutofit fontScale="90000"/>
          </a:bodyPr>
          <a:lstStyle/>
          <a:p>
            <a:pPr algn="ctr"/>
            <a:br>
              <a:rPr lang="en-US" sz="4800" dirty="0">
                <a:latin typeface="Garamond" panose="02020404030301010803" pitchFamily="18" charset="0"/>
              </a:rPr>
            </a:br>
            <a:r>
              <a:rPr lang="en-US" sz="4400" dirty="0">
                <a:latin typeface="Garamond" panose="02020404030301010803" pitchFamily="18" charset="0"/>
              </a:rPr>
              <a:t>“I believe everyone can get a slice of digital marketing, make it their own, and profit form it”</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8960003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2286867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3200" dirty="0">
                <a:latin typeface="Garamond" panose="02020404030301010803" pitchFamily="18" charset="0"/>
              </a:rPr>
              <a:t>Please brainstorm all the pain point of your audience that overlap with your passions, talents, and visions.</a:t>
            </a:r>
          </a:p>
        </p:txBody>
      </p:sp>
      <p:pic>
        <p:nvPicPr>
          <p:cNvPr id="3" name="Picture 2">
            <a:extLst>
              <a:ext uri="{FF2B5EF4-FFF2-40B4-BE49-F238E27FC236}">
                <a16:creationId xmlns:a16="http://schemas.microsoft.com/office/drawing/2014/main" id="{58DFE065-35A6-4AC2-B121-15436276EE81}"/>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36409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000" dirty="0">
                <a:latin typeface="Garamond" panose="02020404030301010803" pitchFamily="18" charset="0"/>
              </a:rPr>
              <a:t>Sharing: which of the problems of your ideal customer do you want help solving the most?</a:t>
            </a:r>
          </a:p>
        </p:txBody>
      </p:sp>
      <p:pic>
        <p:nvPicPr>
          <p:cNvPr id="3" name="Picture 2">
            <a:extLst>
              <a:ext uri="{FF2B5EF4-FFF2-40B4-BE49-F238E27FC236}">
                <a16:creationId xmlns:a16="http://schemas.microsoft.com/office/drawing/2014/main" id="{4C088DCB-71CA-458C-A26D-65EB078B097C}"/>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897281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2378531"/>
          </a:xfrm>
        </p:spPr>
        <p:txBody>
          <a:bodyPr>
            <a:normAutofit/>
          </a:bodyPr>
          <a:lstStyle/>
          <a:p>
            <a:pPr algn="ctr"/>
            <a:r>
              <a:rPr lang="en-US" sz="4800" dirty="0">
                <a:latin typeface="Garamond" panose="02020404030301010803" pitchFamily="18" charset="0"/>
              </a:rPr>
              <a:t>Part 4</a:t>
            </a:r>
            <a:br>
              <a:rPr lang="en-US" sz="4800" dirty="0">
                <a:latin typeface="Garamond" panose="02020404030301010803" pitchFamily="18" charset="0"/>
              </a:rPr>
            </a:br>
            <a:br>
              <a:rPr lang="en-US" sz="4800" dirty="0">
                <a:latin typeface="Garamond" panose="02020404030301010803" pitchFamily="18" charset="0"/>
              </a:rPr>
            </a:br>
            <a:r>
              <a:rPr lang="en-US" sz="4000" dirty="0">
                <a:latin typeface="Garamond" panose="02020404030301010803" pitchFamily="18" charset="0"/>
              </a:rPr>
              <a:t>The Important of Niche Down</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2278632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4400" dirty="0">
                <a:latin typeface="Garamond" panose="02020404030301010803" pitchFamily="18" charset="0"/>
              </a:rPr>
              <a:t>The more specific you niche down, </a:t>
            </a:r>
            <a:br>
              <a:rPr lang="en-US" sz="4400" dirty="0">
                <a:latin typeface="Garamond" panose="02020404030301010803" pitchFamily="18" charset="0"/>
              </a:rPr>
            </a:br>
            <a:r>
              <a:rPr lang="en-US" sz="4400" dirty="0">
                <a:latin typeface="Garamond" panose="02020404030301010803" pitchFamily="18" charset="0"/>
              </a:rPr>
              <a:t>the easier it is to find a blue ocean that you comfortable serving.</a:t>
            </a:r>
          </a:p>
        </p:txBody>
      </p:sp>
      <p:pic>
        <p:nvPicPr>
          <p:cNvPr id="3" name="Picture 2">
            <a:extLst>
              <a:ext uri="{FF2B5EF4-FFF2-40B4-BE49-F238E27FC236}">
                <a16:creationId xmlns:a16="http://schemas.microsoft.com/office/drawing/2014/main" id="{4C088DCB-71CA-458C-A26D-65EB078B097C}"/>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1079422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7F5C-50EC-416A-AE8C-6F6BB4225673}"/>
              </a:ext>
            </a:extLst>
          </p:cNvPr>
          <p:cNvSpPr>
            <a:spLocks noGrp="1"/>
          </p:cNvSpPr>
          <p:nvPr>
            <p:ph type="ctrTitle"/>
          </p:nvPr>
        </p:nvSpPr>
        <p:spPr/>
        <p:txBody>
          <a:bodyPr>
            <a:normAutofit/>
          </a:bodyPr>
          <a:lstStyle/>
          <a:p>
            <a:r>
              <a:rPr lang="en-US" sz="6000" dirty="0">
                <a:latin typeface="Garamond" panose="02020404030301010803" pitchFamily="18" charset="0"/>
              </a:rPr>
              <a:t>Niche Down</a:t>
            </a:r>
          </a:p>
        </p:txBody>
      </p:sp>
      <p:sp>
        <p:nvSpPr>
          <p:cNvPr id="5" name="Subtitle 4">
            <a:extLst>
              <a:ext uri="{FF2B5EF4-FFF2-40B4-BE49-F238E27FC236}">
                <a16:creationId xmlns:a16="http://schemas.microsoft.com/office/drawing/2014/main" id="{0FACEDDB-B033-4C93-A480-480796C7D6F6}"/>
              </a:ext>
            </a:extLst>
          </p:cNvPr>
          <p:cNvSpPr>
            <a:spLocks noGrp="1"/>
          </p:cNvSpPr>
          <p:nvPr>
            <p:ph type="subTitle" idx="1"/>
          </p:nvPr>
        </p:nvSpPr>
        <p:spPr/>
        <p:txBody>
          <a:bodyPr/>
          <a:lstStyle/>
          <a:p>
            <a:r>
              <a:rPr lang="en-US" dirty="0"/>
              <a:t>That’s the niche you want to create your message for</a:t>
            </a:r>
          </a:p>
        </p:txBody>
      </p:sp>
      <p:sp>
        <p:nvSpPr>
          <p:cNvPr id="3" name="Oval 2">
            <a:extLst>
              <a:ext uri="{FF2B5EF4-FFF2-40B4-BE49-F238E27FC236}">
                <a16:creationId xmlns:a16="http://schemas.microsoft.com/office/drawing/2014/main" id="{12896BB5-69A3-4336-9A02-69C5E802D7DF}"/>
              </a:ext>
            </a:extLst>
          </p:cNvPr>
          <p:cNvSpPr/>
          <p:nvPr/>
        </p:nvSpPr>
        <p:spPr>
          <a:xfrm>
            <a:off x="5784894" y="361002"/>
            <a:ext cx="4376057" cy="41241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3189B98E-1CB1-4F40-B66E-979CC68D37DC}"/>
              </a:ext>
            </a:extLst>
          </p:cNvPr>
          <p:cNvCxnSpPr>
            <a:cxnSpLocks/>
          </p:cNvCxnSpPr>
          <p:nvPr/>
        </p:nvCxnSpPr>
        <p:spPr>
          <a:xfrm>
            <a:off x="3212983" y="1409350"/>
            <a:ext cx="2883017"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EADFCAF-0749-4003-8211-9F3D2F9199A9}"/>
              </a:ext>
            </a:extLst>
          </p:cNvPr>
          <p:cNvSpPr txBox="1"/>
          <p:nvPr/>
        </p:nvSpPr>
        <p:spPr>
          <a:xfrm>
            <a:off x="3095537" y="683009"/>
            <a:ext cx="2516698" cy="646331"/>
          </a:xfrm>
          <a:prstGeom prst="rect">
            <a:avLst/>
          </a:prstGeom>
          <a:noFill/>
        </p:spPr>
        <p:txBody>
          <a:bodyPr wrap="square" rtlCol="0">
            <a:spAutoFit/>
          </a:bodyPr>
          <a:lstStyle/>
          <a:p>
            <a:r>
              <a:rPr lang="en-US" dirty="0"/>
              <a:t>Adults who suffer from past verbal abuse</a:t>
            </a:r>
          </a:p>
        </p:txBody>
      </p:sp>
      <p:sp>
        <p:nvSpPr>
          <p:cNvPr id="9" name="Oval 8">
            <a:extLst>
              <a:ext uri="{FF2B5EF4-FFF2-40B4-BE49-F238E27FC236}">
                <a16:creationId xmlns:a16="http://schemas.microsoft.com/office/drawing/2014/main" id="{FE28AC15-9F5A-41C4-9C4F-290CFC95C076}"/>
              </a:ext>
            </a:extLst>
          </p:cNvPr>
          <p:cNvSpPr/>
          <p:nvPr/>
        </p:nvSpPr>
        <p:spPr>
          <a:xfrm>
            <a:off x="6190261" y="683009"/>
            <a:ext cx="3565321" cy="347372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C5715D46-E6F4-425E-88F6-B648E2B8B0ED}"/>
              </a:ext>
            </a:extLst>
          </p:cNvPr>
          <p:cNvCxnSpPr>
            <a:cxnSpLocks/>
          </p:cNvCxnSpPr>
          <p:nvPr/>
        </p:nvCxnSpPr>
        <p:spPr>
          <a:xfrm>
            <a:off x="1501629" y="2248250"/>
            <a:ext cx="4688632" cy="139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DC8A54A-A7EC-46EA-8F8C-52B648FD4EED}"/>
              </a:ext>
            </a:extLst>
          </p:cNvPr>
          <p:cNvSpPr txBox="1"/>
          <p:nvPr/>
        </p:nvSpPr>
        <p:spPr>
          <a:xfrm>
            <a:off x="1411791" y="1473001"/>
            <a:ext cx="4286774" cy="646331"/>
          </a:xfrm>
          <a:prstGeom prst="rect">
            <a:avLst/>
          </a:prstGeom>
          <a:noFill/>
        </p:spPr>
        <p:txBody>
          <a:bodyPr wrap="square" rtlCol="0">
            <a:spAutoFit/>
          </a:bodyPr>
          <a:lstStyle/>
          <a:p>
            <a:r>
              <a:rPr lang="en-US" dirty="0"/>
              <a:t>Who want to improve their self esteem and claim their power back from the offenders</a:t>
            </a:r>
          </a:p>
        </p:txBody>
      </p:sp>
      <p:sp>
        <p:nvSpPr>
          <p:cNvPr id="14" name="Oval 13">
            <a:extLst>
              <a:ext uri="{FF2B5EF4-FFF2-40B4-BE49-F238E27FC236}">
                <a16:creationId xmlns:a16="http://schemas.microsoft.com/office/drawing/2014/main" id="{AFE82981-C0A0-4804-8368-006B11940CA3}"/>
              </a:ext>
            </a:extLst>
          </p:cNvPr>
          <p:cNvSpPr/>
          <p:nvPr/>
        </p:nvSpPr>
        <p:spPr>
          <a:xfrm>
            <a:off x="6594610" y="1128571"/>
            <a:ext cx="2729120" cy="25594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8A3642B5-E4BA-4D5D-A95B-5D10A4946BD9}"/>
              </a:ext>
            </a:extLst>
          </p:cNvPr>
          <p:cNvCxnSpPr>
            <a:cxnSpLocks/>
            <a:endCxn id="14" idx="3"/>
          </p:cNvCxnSpPr>
          <p:nvPr/>
        </p:nvCxnSpPr>
        <p:spPr>
          <a:xfrm>
            <a:off x="1908446" y="3278785"/>
            <a:ext cx="5085834" cy="3439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B295A14-07ED-4C26-87E5-C3CAAB739D09}"/>
              </a:ext>
            </a:extLst>
          </p:cNvPr>
          <p:cNvSpPr txBox="1"/>
          <p:nvPr/>
        </p:nvSpPr>
        <p:spPr>
          <a:xfrm>
            <a:off x="1803225" y="2313298"/>
            <a:ext cx="4085439" cy="923330"/>
          </a:xfrm>
          <a:prstGeom prst="rect">
            <a:avLst/>
          </a:prstGeom>
          <a:noFill/>
        </p:spPr>
        <p:txBody>
          <a:bodyPr wrap="square" rtlCol="0">
            <a:spAutoFit/>
          </a:bodyPr>
          <a:lstStyle/>
          <a:p>
            <a:r>
              <a:rPr lang="en-US" dirty="0"/>
              <a:t>Who wants to discover their why, and their distinct voice, so that they can start a digital business</a:t>
            </a:r>
          </a:p>
        </p:txBody>
      </p:sp>
      <p:sp>
        <p:nvSpPr>
          <p:cNvPr id="21" name="Oval 20">
            <a:extLst>
              <a:ext uri="{FF2B5EF4-FFF2-40B4-BE49-F238E27FC236}">
                <a16:creationId xmlns:a16="http://schemas.microsoft.com/office/drawing/2014/main" id="{1E84E09C-07B7-4465-B81E-ECFA3D1A9C87}"/>
              </a:ext>
            </a:extLst>
          </p:cNvPr>
          <p:cNvSpPr/>
          <p:nvPr/>
        </p:nvSpPr>
        <p:spPr>
          <a:xfrm>
            <a:off x="7034350" y="1557879"/>
            <a:ext cx="1795244" cy="170081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4434C41B-FCA2-4057-BF60-94BEE36F15B8}"/>
              </a:ext>
            </a:extLst>
          </p:cNvPr>
          <p:cNvSpPr txBox="1"/>
          <p:nvPr/>
        </p:nvSpPr>
        <p:spPr>
          <a:xfrm flipH="1">
            <a:off x="7140255" y="1808120"/>
            <a:ext cx="1841303" cy="1200329"/>
          </a:xfrm>
          <a:prstGeom prst="rect">
            <a:avLst/>
          </a:prstGeom>
          <a:noFill/>
        </p:spPr>
        <p:txBody>
          <a:bodyPr wrap="square" rtlCol="0">
            <a:spAutoFit/>
          </a:bodyPr>
          <a:lstStyle/>
          <a:p>
            <a:r>
              <a:rPr lang="en-US" dirty="0"/>
              <a:t>Who wants to spread his/her message through a virtual stage</a:t>
            </a:r>
          </a:p>
        </p:txBody>
      </p:sp>
      <p:cxnSp>
        <p:nvCxnSpPr>
          <p:cNvPr id="23" name="Straight Arrow Connector 22">
            <a:extLst>
              <a:ext uri="{FF2B5EF4-FFF2-40B4-BE49-F238E27FC236}">
                <a16:creationId xmlns:a16="http://schemas.microsoft.com/office/drawing/2014/main" id="{5EB4CBB9-3AC1-4E47-8218-270F458791AD}"/>
              </a:ext>
            </a:extLst>
          </p:cNvPr>
          <p:cNvCxnSpPr>
            <a:cxnSpLocks/>
          </p:cNvCxnSpPr>
          <p:nvPr/>
        </p:nvCxnSpPr>
        <p:spPr>
          <a:xfrm flipH="1">
            <a:off x="8718616" y="845363"/>
            <a:ext cx="1787110" cy="114283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EAEA560-13B6-4AC9-B8FF-82563377D268}"/>
              </a:ext>
            </a:extLst>
          </p:cNvPr>
          <p:cNvSpPr txBox="1"/>
          <p:nvPr/>
        </p:nvSpPr>
        <p:spPr>
          <a:xfrm>
            <a:off x="4873974" y="3895272"/>
            <a:ext cx="1821835" cy="461665"/>
          </a:xfrm>
          <a:prstGeom prst="rect">
            <a:avLst/>
          </a:prstGeom>
          <a:noFill/>
        </p:spPr>
        <p:txBody>
          <a:bodyPr wrap="square" rtlCol="0">
            <a:spAutoFit/>
          </a:bodyPr>
          <a:lstStyle/>
          <a:p>
            <a:r>
              <a:rPr lang="en-US" sz="2400" dirty="0">
                <a:solidFill>
                  <a:schemeClr val="accent1">
                    <a:lumMod val="75000"/>
                  </a:schemeClr>
                </a:solidFill>
                <a:latin typeface="Arial" panose="020B0604020202020204" pitchFamily="34" charset="0"/>
                <a:cs typeface="Arial" panose="020B0604020202020204" pitchFamily="34" charset="0"/>
              </a:rPr>
              <a:t>EXAMPLE</a:t>
            </a:r>
          </a:p>
        </p:txBody>
      </p:sp>
      <p:pic>
        <p:nvPicPr>
          <p:cNvPr id="17" name="Picture 16">
            <a:extLst>
              <a:ext uri="{FF2B5EF4-FFF2-40B4-BE49-F238E27FC236}">
                <a16:creationId xmlns:a16="http://schemas.microsoft.com/office/drawing/2014/main" id="{EE6C2102-A022-41CE-88FB-51F854F11CF6}"/>
              </a:ext>
            </a:extLst>
          </p:cNvPr>
          <p:cNvPicPr>
            <a:picLocks noChangeAspect="1"/>
          </p:cNvPicPr>
          <p:nvPr/>
        </p:nvPicPr>
        <p:blipFill>
          <a:blip r:embed="rId3"/>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4214469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I will give you 10 minutes to try to work on the niche down exercise.</a:t>
            </a:r>
          </a:p>
        </p:txBody>
      </p:sp>
      <p:pic>
        <p:nvPicPr>
          <p:cNvPr id="3" name="Picture 2">
            <a:extLst>
              <a:ext uri="{FF2B5EF4-FFF2-40B4-BE49-F238E27FC236}">
                <a16:creationId xmlns:a16="http://schemas.microsoft.com/office/drawing/2014/main" id="{B066EDCB-CF77-4D2D-9749-9DFF1FE3FB0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341165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3672180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66470015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7F5C-50EC-416A-AE8C-6F6BB4225673}"/>
              </a:ext>
            </a:extLst>
          </p:cNvPr>
          <p:cNvSpPr>
            <a:spLocks noGrp="1"/>
          </p:cNvSpPr>
          <p:nvPr>
            <p:ph type="ctrTitle"/>
          </p:nvPr>
        </p:nvSpPr>
        <p:spPr/>
        <p:txBody>
          <a:bodyPr>
            <a:normAutofit/>
          </a:bodyPr>
          <a:lstStyle/>
          <a:p>
            <a:r>
              <a:rPr lang="en-US" sz="6000" dirty="0">
                <a:latin typeface="Garamond" panose="02020404030301010803" pitchFamily="18" charset="0"/>
              </a:rPr>
              <a:t>Niche Down</a:t>
            </a:r>
          </a:p>
        </p:txBody>
      </p:sp>
      <p:sp>
        <p:nvSpPr>
          <p:cNvPr id="5" name="Subtitle 4">
            <a:extLst>
              <a:ext uri="{FF2B5EF4-FFF2-40B4-BE49-F238E27FC236}">
                <a16:creationId xmlns:a16="http://schemas.microsoft.com/office/drawing/2014/main" id="{0FACEDDB-B033-4C93-A480-480796C7D6F6}"/>
              </a:ext>
            </a:extLst>
          </p:cNvPr>
          <p:cNvSpPr>
            <a:spLocks noGrp="1"/>
          </p:cNvSpPr>
          <p:nvPr>
            <p:ph type="subTitle" idx="1"/>
          </p:nvPr>
        </p:nvSpPr>
        <p:spPr/>
        <p:txBody>
          <a:bodyPr/>
          <a:lstStyle/>
          <a:p>
            <a:r>
              <a:rPr lang="en-US" dirty="0"/>
              <a:t>That’s the niche you want to create your message for</a:t>
            </a:r>
          </a:p>
        </p:txBody>
      </p:sp>
      <p:sp>
        <p:nvSpPr>
          <p:cNvPr id="3" name="Oval 2">
            <a:extLst>
              <a:ext uri="{FF2B5EF4-FFF2-40B4-BE49-F238E27FC236}">
                <a16:creationId xmlns:a16="http://schemas.microsoft.com/office/drawing/2014/main" id="{12896BB5-69A3-4336-9A02-69C5E802D7DF}"/>
              </a:ext>
            </a:extLst>
          </p:cNvPr>
          <p:cNvSpPr/>
          <p:nvPr/>
        </p:nvSpPr>
        <p:spPr>
          <a:xfrm>
            <a:off x="5784894" y="361002"/>
            <a:ext cx="4376057" cy="41241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3189B98E-1CB1-4F40-B66E-979CC68D37DC}"/>
              </a:ext>
            </a:extLst>
          </p:cNvPr>
          <p:cNvCxnSpPr>
            <a:cxnSpLocks/>
          </p:cNvCxnSpPr>
          <p:nvPr/>
        </p:nvCxnSpPr>
        <p:spPr>
          <a:xfrm>
            <a:off x="3212983" y="1409350"/>
            <a:ext cx="2883017"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EADFCAF-0749-4003-8211-9F3D2F9199A9}"/>
              </a:ext>
            </a:extLst>
          </p:cNvPr>
          <p:cNvSpPr txBox="1"/>
          <p:nvPr/>
        </p:nvSpPr>
        <p:spPr>
          <a:xfrm>
            <a:off x="3095537" y="683009"/>
            <a:ext cx="2516698" cy="646331"/>
          </a:xfrm>
          <a:prstGeom prst="rect">
            <a:avLst/>
          </a:prstGeom>
          <a:noFill/>
        </p:spPr>
        <p:txBody>
          <a:bodyPr wrap="square" rtlCol="0">
            <a:spAutoFit/>
          </a:bodyPr>
          <a:lstStyle/>
          <a:p>
            <a:r>
              <a:rPr lang="en-US" dirty="0"/>
              <a:t>Adults who suffer from past verbal abuse</a:t>
            </a:r>
          </a:p>
        </p:txBody>
      </p:sp>
      <p:sp>
        <p:nvSpPr>
          <p:cNvPr id="9" name="Oval 8">
            <a:extLst>
              <a:ext uri="{FF2B5EF4-FFF2-40B4-BE49-F238E27FC236}">
                <a16:creationId xmlns:a16="http://schemas.microsoft.com/office/drawing/2014/main" id="{FE28AC15-9F5A-41C4-9C4F-290CFC95C076}"/>
              </a:ext>
            </a:extLst>
          </p:cNvPr>
          <p:cNvSpPr/>
          <p:nvPr/>
        </p:nvSpPr>
        <p:spPr>
          <a:xfrm>
            <a:off x="6190261" y="683009"/>
            <a:ext cx="3565321" cy="347372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C5715D46-E6F4-425E-88F6-B648E2B8B0ED}"/>
              </a:ext>
            </a:extLst>
          </p:cNvPr>
          <p:cNvCxnSpPr>
            <a:cxnSpLocks/>
          </p:cNvCxnSpPr>
          <p:nvPr/>
        </p:nvCxnSpPr>
        <p:spPr>
          <a:xfrm>
            <a:off x="1501629" y="2248250"/>
            <a:ext cx="4688632" cy="139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DC8A54A-A7EC-46EA-8F8C-52B648FD4EED}"/>
              </a:ext>
            </a:extLst>
          </p:cNvPr>
          <p:cNvSpPr txBox="1"/>
          <p:nvPr/>
        </p:nvSpPr>
        <p:spPr>
          <a:xfrm>
            <a:off x="1411791" y="1484135"/>
            <a:ext cx="4286774" cy="646331"/>
          </a:xfrm>
          <a:prstGeom prst="rect">
            <a:avLst/>
          </a:prstGeom>
          <a:noFill/>
        </p:spPr>
        <p:txBody>
          <a:bodyPr wrap="square" rtlCol="0">
            <a:spAutoFit/>
          </a:bodyPr>
          <a:lstStyle/>
          <a:p>
            <a:r>
              <a:rPr lang="en-US" dirty="0"/>
              <a:t>Who want to improve their self esteem and claim their power back from the offenders</a:t>
            </a:r>
          </a:p>
        </p:txBody>
      </p:sp>
      <p:sp>
        <p:nvSpPr>
          <p:cNvPr id="14" name="Oval 13">
            <a:extLst>
              <a:ext uri="{FF2B5EF4-FFF2-40B4-BE49-F238E27FC236}">
                <a16:creationId xmlns:a16="http://schemas.microsoft.com/office/drawing/2014/main" id="{AFE82981-C0A0-4804-8368-006B11940CA3}"/>
              </a:ext>
            </a:extLst>
          </p:cNvPr>
          <p:cNvSpPr/>
          <p:nvPr/>
        </p:nvSpPr>
        <p:spPr>
          <a:xfrm>
            <a:off x="6594610" y="1128571"/>
            <a:ext cx="2729120" cy="25594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8A3642B5-E4BA-4D5D-A95B-5D10A4946BD9}"/>
              </a:ext>
            </a:extLst>
          </p:cNvPr>
          <p:cNvCxnSpPr>
            <a:cxnSpLocks/>
            <a:endCxn id="14" idx="3"/>
          </p:cNvCxnSpPr>
          <p:nvPr/>
        </p:nvCxnSpPr>
        <p:spPr>
          <a:xfrm>
            <a:off x="1908446" y="3278785"/>
            <a:ext cx="5085834" cy="3439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B295A14-07ED-4C26-87E5-C3CAAB739D09}"/>
              </a:ext>
            </a:extLst>
          </p:cNvPr>
          <p:cNvSpPr txBox="1"/>
          <p:nvPr/>
        </p:nvSpPr>
        <p:spPr>
          <a:xfrm>
            <a:off x="1803225" y="2313298"/>
            <a:ext cx="4085439" cy="923330"/>
          </a:xfrm>
          <a:prstGeom prst="rect">
            <a:avLst/>
          </a:prstGeom>
          <a:noFill/>
        </p:spPr>
        <p:txBody>
          <a:bodyPr wrap="square" rtlCol="0">
            <a:spAutoFit/>
          </a:bodyPr>
          <a:lstStyle/>
          <a:p>
            <a:r>
              <a:rPr lang="en-US" dirty="0"/>
              <a:t>Who wants to discover their why, and their distinct voice, so that they can start a digital business</a:t>
            </a:r>
          </a:p>
        </p:txBody>
      </p:sp>
      <p:sp>
        <p:nvSpPr>
          <p:cNvPr id="21" name="Oval 20">
            <a:extLst>
              <a:ext uri="{FF2B5EF4-FFF2-40B4-BE49-F238E27FC236}">
                <a16:creationId xmlns:a16="http://schemas.microsoft.com/office/drawing/2014/main" id="{1E84E09C-07B7-4465-B81E-ECFA3D1A9C87}"/>
              </a:ext>
            </a:extLst>
          </p:cNvPr>
          <p:cNvSpPr/>
          <p:nvPr/>
        </p:nvSpPr>
        <p:spPr>
          <a:xfrm>
            <a:off x="7034350" y="1557879"/>
            <a:ext cx="1795244" cy="170081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4434C41B-FCA2-4057-BF60-94BEE36F15B8}"/>
              </a:ext>
            </a:extLst>
          </p:cNvPr>
          <p:cNvSpPr txBox="1"/>
          <p:nvPr/>
        </p:nvSpPr>
        <p:spPr>
          <a:xfrm flipH="1">
            <a:off x="7140255" y="1808120"/>
            <a:ext cx="1841303" cy="1200329"/>
          </a:xfrm>
          <a:prstGeom prst="rect">
            <a:avLst/>
          </a:prstGeom>
          <a:noFill/>
        </p:spPr>
        <p:txBody>
          <a:bodyPr wrap="square" rtlCol="0">
            <a:spAutoFit/>
          </a:bodyPr>
          <a:lstStyle/>
          <a:p>
            <a:r>
              <a:rPr lang="en-US" dirty="0"/>
              <a:t>Who wants to spread his/her message through a virtual stage</a:t>
            </a:r>
          </a:p>
        </p:txBody>
      </p:sp>
      <p:cxnSp>
        <p:nvCxnSpPr>
          <p:cNvPr id="23" name="Straight Arrow Connector 22">
            <a:extLst>
              <a:ext uri="{FF2B5EF4-FFF2-40B4-BE49-F238E27FC236}">
                <a16:creationId xmlns:a16="http://schemas.microsoft.com/office/drawing/2014/main" id="{5EB4CBB9-3AC1-4E47-8218-270F458791AD}"/>
              </a:ext>
            </a:extLst>
          </p:cNvPr>
          <p:cNvCxnSpPr>
            <a:cxnSpLocks/>
          </p:cNvCxnSpPr>
          <p:nvPr/>
        </p:nvCxnSpPr>
        <p:spPr>
          <a:xfrm flipH="1">
            <a:off x="8718616" y="845363"/>
            <a:ext cx="1787110" cy="114283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EAEA560-13B6-4AC9-B8FF-82563377D268}"/>
              </a:ext>
            </a:extLst>
          </p:cNvPr>
          <p:cNvSpPr txBox="1"/>
          <p:nvPr/>
        </p:nvSpPr>
        <p:spPr>
          <a:xfrm>
            <a:off x="5008228" y="3845472"/>
            <a:ext cx="1616126" cy="461665"/>
          </a:xfrm>
          <a:prstGeom prst="rect">
            <a:avLst/>
          </a:prstGeom>
          <a:noFill/>
        </p:spPr>
        <p:txBody>
          <a:bodyPr wrap="square" rtlCol="0">
            <a:spAutoFit/>
          </a:bodyPr>
          <a:lstStyle/>
          <a:p>
            <a:r>
              <a:rPr lang="en-US" sz="2400" b="1" dirty="0">
                <a:solidFill>
                  <a:schemeClr val="accent1">
                    <a:lumMod val="75000"/>
                  </a:schemeClr>
                </a:solidFill>
              </a:rPr>
              <a:t>EXAMPLE</a:t>
            </a:r>
          </a:p>
        </p:txBody>
      </p:sp>
      <p:pic>
        <p:nvPicPr>
          <p:cNvPr id="17" name="Picture 16">
            <a:extLst>
              <a:ext uri="{FF2B5EF4-FFF2-40B4-BE49-F238E27FC236}">
                <a16:creationId xmlns:a16="http://schemas.microsoft.com/office/drawing/2014/main" id="{EE6C2102-A022-41CE-88FB-51F854F11CF6}"/>
              </a:ext>
            </a:extLst>
          </p:cNvPr>
          <p:cNvPicPr>
            <a:picLocks noChangeAspect="1"/>
          </p:cNvPicPr>
          <p:nvPr/>
        </p:nvPicPr>
        <p:blipFill>
          <a:blip r:embed="rId3"/>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3327303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11044"/>
          </a:xfrm>
        </p:spPr>
        <p:txBody>
          <a:bodyPr>
            <a:normAutofit/>
          </a:bodyPr>
          <a:lstStyle/>
          <a:p>
            <a:pPr algn="ctr"/>
            <a:br>
              <a:rPr lang="en-US" sz="2400" dirty="0">
                <a:latin typeface="Garamond" panose="02020404030301010803" pitchFamily="18" charset="0"/>
              </a:rPr>
            </a:br>
            <a:r>
              <a:rPr lang="en-US" sz="3200" dirty="0">
                <a:latin typeface="Garamond" panose="02020404030301010803" pitchFamily="18" charset="0"/>
              </a:rPr>
              <a:t>I came from a family who has not been very supportive with fields that I want to explore, but deep down,  I know I got this. I know this. So, I never give up. I keep trying. And that’s the mentality you must own. If you were to go on your journey and quest in finding the perfect niche and audience to serve.</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1684135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000" dirty="0">
                <a:latin typeface="Garamond" panose="02020404030301010803" pitchFamily="18" charset="0"/>
              </a:rPr>
              <a:t>Who want to share what your niche down exercise?</a:t>
            </a:r>
          </a:p>
        </p:txBody>
      </p:sp>
      <p:pic>
        <p:nvPicPr>
          <p:cNvPr id="3" name="Picture 2">
            <a:extLst>
              <a:ext uri="{FF2B5EF4-FFF2-40B4-BE49-F238E27FC236}">
                <a16:creationId xmlns:a16="http://schemas.microsoft.com/office/drawing/2014/main" id="{6785298B-07B6-4E6F-A782-9BC7A79A8ED7}"/>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2397410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2378531"/>
          </a:xfrm>
        </p:spPr>
        <p:txBody>
          <a:bodyPr>
            <a:normAutofit/>
          </a:bodyPr>
          <a:lstStyle/>
          <a:p>
            <a:pPr algn="ctr"/>
            <a:r>
              <a:rPr lang="en-US" sz="4800" dirty="0">
                <a:latin typeface="Garamond" panose="02020404030301010803" pitchFamily="18" charset="0"/>
              </a:rPr>
              <a:t>Part 5</a:t>
            </a:r>
            <a:br>
              <a:rPr lang="en-US" sz="4800" dirty="0">
                <a:latin typeface="Garamond" panose="02020404030301010803" pitchFamily="18" charset="0"/>
              </a:rPr>
            </a:br>
            <a:br>
              <a:rPr lang="en-US" sz="4800" dirty="0">
                <a:latin typeface="Garamond" panose="02020404030301010803" pitchFamily="18" charset="0"/>
              </a:rPr>
            </a:br>
            <a:r>
              <a:rPr lang="en-US" sz="4000" dirty="0">
                <a:latin typeface="Garamond" panose="02020404030301010803" pitchFamily="18" charset="0"/>
              </a:rPr>
              <a:t>Extract Your Knowledge into a Message</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482757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fontScale="90000"/>
          </a:bodyPr>
          <a:lstStyle/>
          <a:p>
            <a:r>
              <a:rPr lang="en-US" sz="4400" dirty="0">
                <a:latin typeface="Garamond" panose="02020404030301010803" pitchFamily="18" charset="0"/>
              </a:rPr>
              <a:t>Extract Knowledge into a message</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Journal about your past experiences, stories you heard from your friends, and family.</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Journal your past success and failure stories.</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Journal about a role model that you admire.</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Write down everything you know about that topics and skills.</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What people or causes do you find yourself naturally drawn to?</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extract knowledge from your mind</a:t>
            </a:r>
          </a:p>
        </p:txBody>
      </p:sp>
      <p:pic>
        <p:nvPicPr>
          <p:cNvPr id="6" name="Picture 5">
            <a:extLst>
              <a:ext uri="{FF2B5EF4-FFF2-40B4-BE49-F238E27FC236}">
                <a16:creationId xmlns:a16="http://schemas.microsoft.com/office/drawing/2014/main" id="{FACFF650-E44B-43D2-B14C-418B008B97D4}"/>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3433090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a:xfrm>
            <a:off x="1097280" y="796954"/>
            <a:ext cx="10058400" cy="3528158"/>
          </a:xfrm>
        </p:spPr>
        <p:txBody>
          <a:bodyPr>
            <a:normAutofit fontScale="90000"/>
          </a:bodyPr>
          <a:lstStyle/>
          <a:p>
            <a:pPr algn="l"/>
            <a:r>
              <a:rPr lang="en-US" sz="4400" dirty="0">
                <a:latin typeface="Garamond" panose="02020404030301010803" pitchFamily="18" charset="0"/>
              </a:rPr>
              <a:t>Extract Knowledge into a message</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Who are you most passionate about helping?</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What causes the people you want to serve the most pain and frustration?</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What is the one thing you wish people knew that would demonstrably change their lives for the better?</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What comes easily to you that you take for granted but that others find difficult?</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extract knowledge from your mind</a:t>
            </a:r>
          </a:p>
        </p:txBody>
      </p:sp>
      <p:pic>
        <p:nvPicPr>
          <p:cNvPr id="6" name="Picture 5">
            <a:extLst>
              <a:ext uri="{FF2B5EF4-FFF2-40B4-BE49-F238E27FC236}">
                <a16:creationId xmlns:a16="http://schemas.microsoft.com/office/drawing/2014/main" id="{FACFF650-E44B-43D2-B14C-418B008B97D4}"/>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97540402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a:xfrm>
            <a:off x="1100051" y="758952"/>
            <a:ext cx="10058400" cy="3566160"/>
          </a:xfrm>
        </p:spPr>
        <p:txBody>
          <a:bodyPr>
            <a:normAutofit fontScale="90000"/>
          </a:bodyPr>
          <a:lstStyle/>
          <a:p>
            <a:pPr algn="l"/>
            <a:r>
              <a:rPr lang="en-US" sz="4400" dirty="0">
                <a:latin typeface="Garamond" panose="02020404030301010803" pitchFamily="18" charset="0"/>
              </a:rPr>
              <a:t>Extract Knowledge into a Message</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What do you find yourself consistently explaining, teaching, or sharing with others—without even trying?</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How could your interests help the people you care about serving?</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If you could help people in the way that you just described, how would their lives be different/better?</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What’s at stake if you don’t help people in the way you just described?</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extract knowledge from your mind</a:t>
            </a:r>
          </a:p>
        </p:txBody>
      </p:sp>
      <p:pic>
        <p:nvPicPr>
          <p:cNvPr id="6" name="Picture 5">
            <a:extLst>
              <a:ext uri="{FF2B5EF4-FFF2-40B4-BE49-F238E27FC236}">
                <a16:creationId xmlns:a16="http://schemas.microsoft.com/office/drawing/2014/main" id="{FACFF650-E44B-43D2-B14C-418B008B97D4}"/>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31846708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I will give you 10 minutes to extract your knowledge onto a piece of paper</a:t>
            </a:r>
          </a:p>
        </p:txBody>
      </p:sp>
      <p:pic>
        <p:nvPicPr>
          <p:cNvPr id="3" name="Picture 2">
            <a:extLst>
              <a:ext uri="{FF2B5EF4-FFF2-40B4-BE49-F238E27FC236}">
                <a16:creationId xmlns:a16="http://schemas.microsoft.com/office/drawing/2014/main" id="{A6AF5C95-A875-47F2-A5B7-8ACBABE93D83}"/>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68220207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07432865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60863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Please brain dump all your knowledge onto a piece of paper</a:t>
            </a:r>
          </a:p>
        </p:txBody>
      </p:sp>
      <p:pic>
        <p:nvPicPr>
          <p:cNvPr id="3" name="Picture 2">
            <a:extLst>
              <a:ext uri="{FF2B5EF4-FFF2-40B4-BE49-F238E27FC236}">
                <a16:creationId xmlns:a16="http://schemas.microsoft.com/office/drawing/2014/main" id="{A6AF5C95-A875-47F2-A5B7-8ACBABE93D83}"/>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7184830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000" dirty="0">
                <a:latin typeface="Garamond" panose="02020404030301010803" pitchFamily="18" charset="0"/>
              </a:rPr>
              <a:t>Who want to share what are something that you come up with during the 10 minutes exercise?</a:t>
            </a:r>
          </a:p>
        </p:txBody>
      </p:sp>
      <p:pic>
        <p:nvPicPr>
          <p:cNvPr id="3" name="Picture 2">
            <a:extLst>
              <a:ext uri="{FF2B5EF4-FFF2-40B4-BE49-F238E27FC236}">
                <a16:creationId xmlns:a16="http://schemas.microsoft.com/office/drawing/2014/main" id="{EA61E081-D3B3-4F0F-BB35-63CF8F096BF4}"/>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90288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a:xfrm>
            <a:off x="1097280" y="286603"/>
            <a:ext cx="10058400" cy="1450757"/>
          </a:xfrm>
        </p:spPr>
        <p:txBody>
          <a:bodyPr>
            <a:normAutofit/>
          </a:bodyPr>
          <a:lstStyle/>
          <a:p>
            <a:r>
              <a:rPr lang="en-US" dirty="0">
                <a:latin typeface="Garamond" panose="02020404030301010803" pitchFamily="18" charset="0"/>
              </a:rPr>
              <a:t>Discover You Why</a:t>
            </a:r>
          </a:p>
        </p:txBody>
      </p:sp>
      <p:pic>
        <p:nvPicPr>
          <p:cNvPr id="7" name="Content Placeholder 6" descr="A picture containing text, clipart, vector graphics&#10;&#10;Description automatically generated">
            <a:extLst>
              <a:ext uri="{FF2B5EF4-FFF2-40B4-BE49-F238E27FC236}">
                <a16:creationId xmlns:a16="http://schemas.microsoft.com/office/drawing/2014/main" id="{364C109C-0DAC-402B-938B-61060E92D024}"/>
              </a:ext>
            </a:extLst>
          </p:cNvPr>
          <p:cNvPicPr>
            <a:picLocks noGrp="1" noChangeAspect="1"/>
          </p:cNvPicPr>
          <p:nvPr>
            <p:ph idx="1"/>
          </p:nvPr>
        </p:nvPicPr>
        <p:blipFill>
          <a:blip r:embed="rId3"/>
          <a:stretch>
            <a:fillRect/>
          </a:stretch>
        </p:blipFill>
        <p:spPr>
          <a:xfrm>
            <a:off x="1293223" y="2192693"/>
            <a:ext cx="3047538" cy="2995159"/>
          </a:xfrm>
        </p:spPr>
      </p:pic>
      <p:sp>
        <p:nvSpPr>
          <p:cNvPr id="8" name="TextBox 7">
            <a:extLst>
              <a:ext uri="{FF2B5EF4-FFF2-40B4-BE49-F238E27FC236}">
                <a16:creationId xmlns:a16="http://schemas.microsoft.com/office/drawing/2014/main" id="{8EB08B53-C24D-4930-B93F-B6F5BF873363}"/>
              </a:ext>
            </a:extLst>
          </p:cNvPr>
          <p:cNvSpPr txBox="1"/>
          <p:nvPr/>
        </p:nvSpPr>
        <p:spPr>
          <a:xfrm>
            <a:off x="830424" y="5412352"/>
            <a:ext cx="3638087" cy="461665"/>
          </a:xfrm>
          <a:prstGeom prst="rect">
            <a:avLst/>
          </a:prstGeom>
          <a:noFill/>
        </p:spPr>
        <p:txBody>
          <a:bodyPr wrap="square" rtlCol="0">
            <a:spAutoFit/>
          </a:bodyPr>
          <a:lstStyle/>
          <a:p>
            <a:r>
              <a:rPr lang="en-US" sz="2400" b="1" dirty="0"/>
              <a:t>What Are Your Passions</a:t>
            </a:r>
          </a:p>
        </p:txBody>
      </p:sp>
      <p:pic>
        <p:nvPicPr>
          <p:cNvPr id="12" name="Picture 11">
            <a:extLst>
              <a:ext uri="{FF2B5EF4-FFF2-40B4-BE49-F238E27FC236}">
                <a16:creationId xmlns:a16="http://schemas.microsoft.com/office/drawing/2014/main" id="{030C3139-2228-4983-A213-3D595AB6572E}"/>
              </a:ext>
            </a:extLst>
          </p:cNvPr>
          <p:cNvPicPr>
            <a:picLocks noChangeAspect="1"/>
          </p:cNvPicPr>
          <p:nvPr/>
        </p:nvPicPr>
        <p:blipFill>
          <a:blip r:embed="rId4"/>
          <a:stretch>
            <a:fillRect/>
          </a:stretch>
        </p:blipFill>
        <p:spPr>
          <a:xfrm>
            <a:off x="4513361" y="1407595"/>
            <a:ext cx="2248292" cy="5450405"/>
          </a:xfrm>
          <a:prstGeom prst="rect">
            <a:avLst/>
          </a:prstGeom>
        </p:spPr>
      </p:pic>
      <p:sp>
        <p:nvSpPr>
          <p:cNvPr id="13" name="TextBox 12">
            <a:extLst>
              <a:ext uri="{FF2B5EF4-FFF2-40B4-BE49-F238E27FC236}">
                <a16:creationId xmlns:a16="http://schemas.microsoft.com/office/drawing/2014/main" id="{ABDAF5D6-7FFE-4D41-A5B6-401C62590500}"/>
              </a:ext>
            </a:extLst>
          </p:cNvPr>
          <p:cNvSpPr txBox="1"/>
          <p:nvPr/>
        </p:nvSpPr>
        <p:spPr>
          <a:xfrm>
            <a:off x="6126480" y="2123169"/>
            <a:ext cx="3303037" cy="461665"/>
          </a:xfrm>
          <a:prstGeom prst="rect">
            <a:avLst/>
          </a:prstGeom>
          <a:noFill/>
        </p:spPr>
        <p:txBody>
          <a:bodyPr wrap="square" rtlCol="0">
            <a:spAutoFit/>
          </a:bodyPr>
          <a:lstStyle/>
          <a:p>
            <a:r>
              <a:rPr lang="en-US" sz="2400" b="1" dirty="0"/>
              <a:t>What Are Your Talents</a:t>
            </a:r>
          </a:p>
        </p:txBody>
      </p:sp>
      <p:pic>
        <p:nvPicPr>
          <p:cNvPr id="15" name="Picture 14" descr="A picture containing dark, night sky&#10;&#10;Description automatically generated">
            <a:extLst>
              <a:ext uri="{FF2B5EF4-FFF2-40B4-BE49-F238E27FC236}">
                <a16:creationId xmlns:a16="http://schemas.microsoft.com/office/drawing/2014/main" id="{DC4E0487-E7CE-40D0-9568-62F203581EB0}"/>
              </a:ext>
            </a:extLst>
          </p:cNvPr>
          <p:cNvPicPr>
            <a:picLocks noChangeAspect="1"/>
          </p:cNvPicPr>
          <p:nvPr/>
        </p:nvPicPr>
        <p:blipFill>
          <a:blip r:embed="rId5"/>
          <a:stretch>
            <a:fillRect/>
          </a:stretch>
        </p:blipFill>
        <p:spPr>
          <a:xfrm>
            <a:off x="6928033" y="3046499"/>
            <a:ext cx="4148284" cy="2074142"/>
          </a:xfrm>
          <a:prstGeom prst="rect">
            <a:avLst/>
          </a:prstGeom>
        </p:spPr>
      </p:pic>
      <p:sp>
        <p:nvSpPr>
          <p:cNvPr id="16" name="TextBox 15">
            <a:extLst>
              <a:ext uri="{FF2B5EF4-FFF2-40B4-BE49-F238E27FC236}">
                <a16:creationId xmlns:a16="http://schemas.microsoft.com/office/drawing/2014/main" id="{65216465-CA5D-4A19-9BBF-86FBEDFA9D02}"/>
              </a:ext>
            </a:extLst>
          </p:cNvPr>
          <p:cNvSpPr txBox="1"/>
          <p:nvPr/>
        </p:nvSpPr>
        <p:spPr>
          <a:xfrm>
            <a:off x="7470929" y="5120641"/>
            <a:ext cx="3427848" cy="461665"/>
          </a:xfrm>
          <a:prstGeom prst="rect">
            <a:avLst/>
          </a:prstGeom>
          <a:noFill/>
        </p:spPr>
        <p:txBody>
          <a:bodyPr wrap="square" rtlCol="0">
            <a:spAutoFit/>
          </a:bodyPr>
          <a:lstStyle/>
          <a:p>
            <a:r>
              <a:rPr lang="en-US" sz="2400" b="1" dirty="0"/>
              <a:t>What Are Your Visions</a:t>
            </a:r>
          </a:p>
        </p:txBody>
      </p:sp>
      <p:pic>
        <p:nvPicPr>
          <p:cNvPr id="9" name="Picture 8">
            <a:extLst>
              <a:ext uri="{FF2B5EF4-FFF2-40B4-BE49-F238E27FC236}">
                <a16:creationId xmlns:a16="http://schemas.microsoft.com/office/drawing/2014/main" id="{37630317-1CD6-4D05-9B0A-7D4BF6640677}"/>
              </a:ext>
            </a:extLst>
          </p:cNvPr>
          <p:cNvPicPr>
            <a:picLocks noChangeAspect="1"/>
          </p:cNvPicPr>
          <p:nvPr/>
        </p:nvPicPr>
        <p:blipFill>
          <a:blip r:embed="rId6"/>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655225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469099"/>
          </a:xfrm>
        </p:spPr>
        <p:txBody>
          <a:bodyPr>
            <a:normAutofit/>
          </a:bodyPr>
          <a:lstStyle/>
          <a:p>
            <a:pPr algn="ctr"/>
            <a:r>
              <a:rPr lang="en-US" sz="4800" dirty="0">
                <a:latin typeface="Garamond" panose="02020404030301010803" pitchFamily="18" charset="0"/>
              </a:rPr>
              <a:t>Create Problem Statement:</a:t>
            </a:r>
            <a:br>
              <a:rPr lang="en-US" sz="4800" dirty="0">
                <a:latin typeface="Garamond" panose="02020404030301010803" pitchFamily="18" charset="0"/>
              </a:rPr>
            </a:br>
            <a:br>
              <a:rPr lang="en-US" sz="4800" dirty="0">
                <a:latin typeface="Garamond" panose="02020404030301010803" pitchFamily="18" charset="0"/>
              </a:rPr>
            </a:br>
            <a:r>
              <a:rPr lang="en-US" sz="4000" dirty="0">
                <a:latin typeface="Garamond" panose="02020404030301010803" pitchFamily="18" charset="0"/>
              </a:rPr>
              <a:t>What problem you focus to resolve, </a:t>
            </a:r>
            <a:br>
              <a:rPr lang="en-US" sz="4000" dirty="0">
                <a:latin typeface="Garamond" panose="02020404030301010803" pitchFamily="18" charset="0"/>
              </a:rPr>
            </a:br>
            <a:r>
              <a:rPr lang="en-US" sz="4000" dirty="0">
                <a:latin typeface="Garamond" panose="02020404030301010803" pitchFamily="18" charset="0"/>
              </a:rPr>
              <a:t>and how you are solving it for your ideal customer.</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4454402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r>
              <a:rPr lang="en-US" sz="2400" dirty="0">
                <a:latin typeface="Garamond" panose="02020404030301010803" pitchFamily="18" charset="0"/>
              </a:rPr>
              <a:t>I am (profession.) </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 help (audience,) who struggle (pain point,) to (resolve a problem,) by/so that (solutions/results.)</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Example:</a:t>
            </a:r>
            <a:br>
              <a:rPr lang="en-US" sz="2400" dirty="0">
                <a:latin typeface="Garamond" panose="02020404030301010803" pitchFamily="18" charset="0"/>
              </a:rPr>
            </a:br>
            <a:r>
              <a:rPr lang="en-US" sz="2400" dirty="0">
                <a:latin typeface="Garamond" panose="02020404030301010803" pitchFamily="18" charset="0"/>
              </a:rPr>
              <a:t>I am a digital marketer and an empowerment coach. </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 help low-esteem adults to become visible, so they can share their unique message with the world as digital entrepreneurs.</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How to craft the problem statement</a:t>
            </a:r>
          </a:p>
        </p:txBody>
      </p:sp>
      <p:pic>
        <p:nvPicPr>
          <p:cNvPr id="6" name="Picture 5">
            <a:extLst>
              <a:ext uri="{FF2B5EF4-FFF2-40B4-BE49-F238E27FC236}">
                <a16:creationId xmlns:a16="http://schemas.microsoft.com/office/drawing/2014/main" id="{C68E09F4-5706-4371-8A36-B8D95DF12A6C}"/>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340269305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I will give you 10 minutes to try to work on the problem statement exercise.</a:t>
            </a:r>
          </a:p>
        </p:txBody>
      </p:sp>
      <p:pic>
        <p:nvPicPr>
          <p:cNvPr id="3" name="Picture 2">
            <a:extLst>
              <a:ext uri="{FF2B5EF4-FFF2-40B4-BE49-F238E27FC236}">
                <a16:creationId xmlns:a16="http://schemas.microsoft.com/office/drawing/2014/main" id="{A6AF5C95-A875-47F2-A5B7-8ACBABE93D83}"/>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16834081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96826081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10623237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r>
              <a:rPr lang="en-US" sz="2400" dirty="0">
                <a:latin typeface="Garamond" panose="02020404030301010803" pitchFamily="18" charset="0"/>
              </a:rPr>
              <a:t>I am (profession.) </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 help (audience,) who struggle (pain point,) to (resolve a problem,) by/so that (solutions/results.)</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Example:</a:t>
            </a:r>
            <a:br>
              <a:rPr lang="en-US" sz="2400" dirty="0">
                <a:latin typeface="Garamond" panose="02020404030301010803" pitchFamily="18" charset="0"/>
              </a:rPr>
            </a:br>
            <a:r>
              <a:rPr lang="en-US" sz="2400" dirty="0">
                <a:latin typeface="Garamond" panose="02020404030301010803" pitchFamily="18" charset="0"/>
              </a:rPr>
              <a:t>I am a digital marketer and an empowerment coach. </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 help low-esteem adults, who’ve struggled with verbal abuse to become visible, so they can share their unique message with the world as digital entrepreneurs.</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How to craft the problem statement</a:t>
            </a:r>
          </a:p>
        </p:txBody>
      </p:sp>
      <p:pic>
        <p:nvPicPr>
          <p:cNvPr id="6" name="Picture 5">
            <a:extLst>
              <a:ext uri="{FF2B5EF4-FFF2-40B4-BE49-F238E27FC236}">
                <a16:creationId xmlns:a16="http://schemas.microsoft.com/office/drawing/2014/main" id="{C68E09F4-5706-4371-8A36-B8D95DF12A6C}"/>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9276761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000" dirty="0">
                <a:latin typeface="Garamond" panose="02020404030301010803" pitchFamily="18" charset="0"/>
              </a:rPr>
              <a:t>Who want to share what your problem statement?</a:t>
            </a:r>
          </a:p>
        </p:txBody>
      </p:sp>
      <p:pic>
        <p:nvPicPr>
          <p:cNvPr id="3" name="Picture 2">
            <a:extLst>
              <a:ext uri="{FF2B5EF4-FFF2-40B4-BE49-F238E27FC236}">
                <a16:creationId xmlns:a16="http://schemas.microsoft.com/office/drawing/2014/main" id="{EA61E081-D3B3-4F0F-BB35-63CF8F096BF4}"/>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18602987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2378531"/>
          </a:xfrm>
        </p:spPr>
        <p:txBody>
          <a:bodyPr>
            <a:normAutofit/>
          </a:bodyPr>
          <a:lstStyle/>
          <a:p>
            <a:pPr algn="ctr"/>
            <a:r>
              <a:rPr lang="en-US" sz="4800" dirty="0">
                <a:latin typeface="Garamond" panose="02020404030301010803" pitchFamily="18" charset="0"/>
              </a:rPr>
              <a:t>Part 5</a:t>
            </a:r>
            <a:br>
              <a:rPr lang="en-US" sz="4800" dirty="0">
                <a:latin typeface="Garamond" panose="02020404030301010803" pitchFamily="18" charset="0"/>
              </a:rPr>
            </a:br>
            <a:br>
              <a:rPr lang="en-US" sz="4800" dirty="0">
                <a:latin typeface="Garamond" panose="02020404030301010803" pitchFamily="18" charset="0"/>
              </a:rPr>
            </a:br>
            <a:r>
              <a:rPr lang="en-US" sz="4000" dirty="0">
                <a:latin typeface="Garamond" panose="02020404030301010803" pitchFamily="18" charset="0"/>
              </a:rPr>
              <a:t>Setup and Launch Your Program</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03099544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r>
              <a:rPr lang="en-US" sz="2400" dirty="0">
                <a:latin typeface="Garamond" panose="02020404030301010803" pitchFamily="18" charset="0"/>
              </a:rPr>
              <a:t>After you brain dump everything you know about how to resolve the problems for your audience on a Microsoft Words document, or on a text pad file </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You can then use asana.com to build  and organize your workshop, mastermind, 5 days challenges, etc. program outline, and specific bullet points as well.</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Next you want to create your presentation Power Point. </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You will want to create any workbooks, cheat sheets, or checklists that will be available to the participants.</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How to Prepare to launch your Program</a:t>
            </a:r>
          </a:p>
        </p:txBody>
      </p:sp>
      <p:pic>
        <p:nvPicPr>
          <p:cNvPr id="6" name="Picture 5">
            <a:extLst>
              <a:ext uri="{FF2B5EF4-FFF2-40B4-BE49-F238E27FC236}">
                <a16:creationId xmlns:a16="http://schemas.microsoft.com/office/drawing/2014/main" id="{FACFF650-E44B-43D2-B14C-418B008B97D4}"/>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9374047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r>
              <a:rPr lang="en-US" sz="2400" dirty="0">
                <a:latin typeface="Garamond" panose="02020404030301010803" pitchFamily="18" charset="0"/>
              </a:rPr>
              <a:t>You may want to create any graphics, videos, and screen recordings that you may need during your workshop, mastermind, or 5 days challenges, etc.</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You will want to create sale copy and film a pre-sell video for your workshop/events.</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You will want to create your lead magnet, map out your web funnels, and connect the funnel with email marketing software properly.</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You will want to draft out your first 7 days autoresponder series and schedule them with email automation ready. </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How to Prepare to launch your Program</a:t>
            </a:r>
          </a:p>
        </p:txBody>
      </p:sp>
      <p:pic>
        <p:nvPicPr>
          <p:cNvPr id="6" name="Picture 5">
            <a:extLst>
              <a:ext uri="{FF2B5EF4-FFF2-40B4-BE49-F238E27FC236}">
                <a16:creationId xmlns:a16="http://schemas.microsoft.com/office/drawing/2014/main" id="{0C626AC9-BE6D-4EFB-AFFE-57632DC51DAB}"/>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317264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11044"/>
          </a:xfrm>
        </p:spPr>
        <p:txBody>
          <a:bodyPr>
            <a:normAutofit/>
          </a:bodyPr>
          <a:lstStyle/>
          <a:p>
            <a:pPr algn="ctr"/>
            <a:r>
              <a:rPr lang="en-US" sz="3200" dirty="0">
                <a:latin typeface="Garamond" panose="02020404030301010803" pitchFamily="18" charset="0"/>
              </a:rPr>
              <a:t>What’s My Passion</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I asked this question when I was in 5</a:t>
            </a:r>
            <a:r>
              <a:rPr lang="en-US" sz="2400" baseline="30000" dirty="0">
                <a:latin typeface="Garamond" panose="02020404030301010803" pitchFamily="18" charset="0"/>
              </a:rPr>
              <a:t>th</a:t>
            </a:r>
            <a:r>
              <a:rPr lang="en-US" sz="2400" dirty="0">
                <a:latin typeface="Garamond" panose="02020404030301010803" pitchFamily="18" charset="0"/>
              </a:rPr>
              <a:t> grade. At that point, I was thinking whatever I am great at, or gifted must be my passion. But as I grow older, I realize passion is something that I won’t get tired of doing, even if it mean I will do it over thousands time a day. It is something that I have always been curious about, always want to learn more, to improve upon, to be a master of.</a:t>
            </a:r>
            <a:br>
              <a:rPr lang="en-US" sz="2400" dirty="0">
                <a:latin typeface="Garamond" panose="02020404030301010803" pitchFamily="18" charset="0"/>
              </a:rPr>
            </a:br>
            <a:br>
              <a:rPr lang="en-US" sz="2400" dirty="0">
                <a:latin typeface="Garamond" panose="02020404030301010803" pitchFamily="18" charset="0"/>
              </a:rPr>
            </a:br>
            <a:r>
              <a:rPr lang="en-US" sz="3200" dirty="0">
                <a:latin typeface="Garamond" panose="02020404030301010803" pitchFamily="18" charset="0"/>
              </a:rPr>
              <a:t>So, what’s your passion?</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91558599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fontScale="90000"/>
          </a:bodyPr>
          <a:lstStyle/>
          <a:p>
            <a:pPr algn="ctr"/>
            <a:r>
              <a:rPr lang="en-US" dirty="0">
                <a:latin typeface="Garamond" panose="02020404030301010803" pitchFamily="18" charset="0"/>
              </a:rPr>
              <a:t>FUNNEL DEMO TIME</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000" dirty="0">
                <a:latin typeface="Garamond" panose="02020404030301010803" pitchFamily="18" charset="0"/>
              </a:rPr>
              <a:t>We will go on a software call GERU, and go through some basic different types of funnels.</a:t>
            </a:r>
          </a:p>
        </p:txBody>
      </p:sp>
      <p:pic>
        <p:nvPicPr>
          <p:cNvPr id="3" name="Picture 2">
            <a:extLst>
              <a:ext uri="{FF2B5EF4-FFF2-40B4-BE49-F238E27FC236}">
                <a16:creationId xmlns:a16="http://schemas.microsoft.com/office/drawing/2014/main" id="{66B3EB10-BA77-4335-9767-CE3FD588342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06893648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a:xfrm>
            <a:off x="1097280" y="758952"/>
            <a:ext cx="10058400" cy="885290"/>
          </a:xfrm>
        </p:spPr>
        <p:txBody>
          <a:bodyPr>
            <a:normAutofit fontScale="90000"/>
          </a:bodyPr>
          <a:lstStyle/>
          <a:p>
            <a:pPr algn="ctr"/>
            <a:r>
              <a:rPr lang="en-US" sz="4000" dirty="0">
                <a:latin typeface="Garamond" panose="02020404030301010803" pitchFamily="18" charset="0"/>
              </a:rPr>
              <a:t>PREP FOR VIDEO PROMO</a:t>
            </a:r>
            <a:r>
              <a:rPr lang="en-US" dirty="0">
                <a:latin typeface="Garamond" panose="02020404030301010803" pitchFamily="18" charset="0"/>
              </a:rPr>
              <a:t> </a:t>
            </a:r>
            <a:endParaRPr lang="en-US" sz="4000" dirty="0">
              <a:latin typeface="Garamond" panose="02020404030301010803" pitchFamily="18" charset="0"/>
            </a:endParaRPr>
          </a:p>
        </p:txBody>
      </p:sp>
      <p:sp>
        <p:nvSpPr>
          <p:cNvPr id="3" name="TextBox 2">
            <a:extLst>
              <a:ext uri="{FF2B5EF4-FFF2-40B4-BE49-F238E27FC236}">
                <a16:creationId xmlns:a16="http://schemas.microsoft.com/office/drawing/2014/main" id="{385852D0-4B6D-4580-945D-ECF42175CE19}"/>
              </a:ext>
            </a:extLst>
          </p:cNvPr>
          <p:cNvSpPr txBox="1"/>
          <p:nvPr/>
        </p:nvSpPr>
        <p:spPr>
          <a:xfrm>
            <a:off x="1265060" y="1644242"/>
            <a:ext cx="9722840" cy="2585323"/>
          </a:xfrm>
          <a:prstGeom prst="rect">
            <a:avLst/>
          </a:prstGeom>
          <a:noFill/>
        </p:spPr>
        <p:txBody>
          <a:bodyPr wrap="square" rtlCol="0">
            <a:spAutoFit/>
          </a:bodyPr>
          <a:lstStyle/>
          <a:p>
            <a:pPr marL="342900" indent="-342900">
              <a:buAutoNum type="arabicPeriod"/>
            </a:pPr>
            <a:r>
              <a:rPr lang="en-US" b="1" dirty="0"/>
              <a:t>Address Your Ideal Customer Avatar Pain Point – What’s in it for them</a:t>
            </a:r>
          </a:p>
          <a:p>
            <a:pPr marL="342900" indent="-342900">
              <a:buAutoNum type="arabicPeriod"/>
            </a:pPr>
            <a:r>
              <a:rPr lang="en-US" b="1" dirty="0"/>
              <a:t>Opening stories that make the audience resonate with you – your common struggle with them. Or use one of your client case study.</a:t>
            </a:r>
          </a:p>
          <a:p>
            <a:pPr marL="342900" indent="-342900">
              <a:buAutoNum type="arabicPeriod"/>
            </a:pPr>
            <a:r>
              <a:rPr lang="en-US" b="1" dirty="0"/>
              <a:t>How you/your client in your case study pivot from struggling to have the problem resolve</a:t>
            </a:r>
          </a:p>
          <a:p>
            <a:pPr marL="342900" indent="-342900">
              <a:buAutoNum type="arabicPeriod"/>
            </a:pPr>
            <a:r>
              <a:rPr lang="en-US" b="1" dirty="0"/>
              <a:t>How you/your client in your case study can bring your audience from your struggle to having the same resolution.</a:t>
            </a:r>
          </a:p>
          <a:p>
            <a:pPr marL="342900" indent="-342900">
              <a:buAutoNum type="arabicPeriod"/>
            </a:pPr>
            <a:r>
              <a:rPr lang="en-US" b="1" dirty="0"/>
              <a:t>What’s your offer</a:t>
            </a:r>
          </a:p>
          <a:p>
            <a:pPr marL="342900" indent="-342900">
              <a:buAutoNum type="arabicPeriod"/>
            </a:pPr>
            <a:r>
              <a:rPr lang="en-US" b="1" dirty="0"/>
              <a:t>Value Stacks</a:t>
            </a:r>
          </a:p>
          <a:p>
            <a:pPr marL="342900" indent="-342900">
              <a:buAutoNum type="arabicPeriod"/>
            </a:pPr>
            <a:r>
              <a:rPr lang="en-US" b="1" dirty="0"/>
              <a:t>Call to Action</a:t>
            </a:r>
          </a:p>
        </p:txBody>
      </p:sp>
      <p:pic>
        <p:nvPicPr>
          <p:cNvPr id="4" name="Picture 3">
            <a:extLst>
              <a:ext uri="{FF2B5EF4-FFF2-40B4-BE49-F238E27FC236}">
                <a16:creationId xmlns:a16="http://schemas.microsoft.com/office/drawing/2014/main" id="{A3F35599-C2C7-4DB4-A4E8-E10A69988172}"/>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15953798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79E7FE7-4D5F-4461-8736-9B4050A41475}"/>
              </a:ext>
            </a:extLst>
          </p:cNvPr>
          <p:cNvSpPr txBox="1"/>
          <p:nvPr/>
        </p:nvSpPr>
        <p:spPr>
          <a:xfrm>
            <a:off x="218114" y="176169"/>
            <a:ext cx="1191236"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VIDEO PROMO SAMPLE</a:t>
            </a:r>
          </a:p>
        </p:txBody>
      </p:sp>
      <p:pic>
        <p:nvPicPr>
          <p:cNvPr id="3" name="Picture 2">
            <a:extLst>
              <a:ext uri="{FF2B5EF4-FFF2-40B4-BE49-F238E27FC236}">
                <a16:creationId xmlns:a16="http://schemas.microsoft.com/office/drawing/2014/main" id="{631DC5AF-8092-47FA-8D71-4A6CF88C2CAB}"/>
              </a:ext>
            </a:extLst>
          </p:cNvPr>
          <p:cNvPicPr>
            <a:picLocks noChangeAspect="1"/>
          </p:cNvPicPr>
          <p:nvPr/>
        </p:nvPicPr>
        <p:blipFill>
          <a:blip r:embed="rId3"/>
          <a:stretch>
            <a:fillRect/>
          </a:stretch>
        </p:blipFill>
        <p:spPr>
          <a:xfrm>
            <a:off x="9322158" y="5486342"/>
            <a:ext cx="2869841" cy="1396825"/>
          </a:xfrm>
          <a:prstGeom prst="rect">
            <a:avLst/>
          </a:prstGeom>
        </p:spPr>
      </p:pic>
      <p:pic>
        <p:nvPicPr>
          <p:cNvPr id="5" name="Online Media 4" title="Claim Your Personal Power Back form All the Nay Sayers in Your Life.">
            <a:hlinkClick r:id="" action="ppaction://media"/>
            <a:extLst>
              <a:ext uri="{FF2B5EF4-FFF2-40B4-BE49-F238E27FC236}">
                <a16:creationId xmlns:a16="http://schemas.microsoft.com/office/drawing/2014/main" id="{B1680BE0-C980-42D4-9C4F-DC8E034D46C4}"/>
              </a:ext>
            </a:extLst>
          </p:cNvPr>
          <p:cNvPicPr>
            <a:picLocks noRot="1" noChangeAspect="1"/>
          </p:cNvPicPr>
          <p:nvPr>
            <a:videoFile r:link="rId1"/>
          </p:nvPr>
        </p:nvPicPr>
        <p:blipFill>
          <a:blip r:embed="rId4"/>
          <a:stretch>
            <a:fillRect/>
          </a:stretch>
        </p:blipFill>
        <p:spPr>
          <a:xfrm>
            <a:off x="1409350" y="176169"/>
            <a:ext cx="9230055" cy="5214981"/>
          </a:xfrm>
          <a:prstGeom prst="rect">
            <a:avLst/>
          </a:prstGeom>
        </p:spPr>
      </p:pic>
    </p:spTree>
    <p:extLst>
      <p:ext uri="{BB962C8B-B14F-4D97-AF65-F5344CB8AC3E}">
        <p14:creationId xmlns:p14="http://schemas.microsoft.com/office/powerpoint/2010/main" val="1549540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I will give you 10 minutes to brainstorm what your video promo script looks like.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8000433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70972973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66357631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a:xfrm>
            <a:off x="1097280" y="758952"/>
            <a:ext cx="10058400" cy="885290"/>
          </a:xfrm>
        </p:spPr>
        <p:txBody>
          <a:bodyPr>
            <a:normAutofit fontScale="90000"/>
          </a:bodyPr>
          <a:lstStyle/>
          <a:p>
            <a:pPr algn="ctr"/>
            <a:r>
              <a:rPr lang="en-US" sz="4000" dirty="0">
                <a:latin typeface="Garamond" panose="02020404030301010803" pitchFamily="18" charset="0"/>
              </a:rPr>
              <a:t>PREP FOR VIDEO PROMO</a:t>
            </a:r>
            <a:r>
              <a:rPr lang="en-US" dirty="0">
                <a:latin typeface="Garamond" panose="02020404030301010803" pitchFamily="18" charset="0"/>
              </a:rPr>
              <a:t> </a:t>
            </a:r>
            <a:endParaRPr lang="en-US" sz="4000" dirty="0">
              <a:latin typeface="Garamond" panose="02020404030301010803" pitchFamily="18" charset="0"/>
            </a:endParaRPr>
          </a:p>
        </p:txBody>
      </p:sp>
      <p:sp>
        <p:nvSpPr>
          <p:cNvPr id="3" name="TextBox 2">
            <a:extLst>
              <a:ext uri="{FF2B5EF4-FFF2-40B4-BE49-F238E27FC236}">
                <a16:creationId xmlns:a16="http://schemas.microsoft.com/office/drawing/2014/main" id="{385852D0-4B6D-4580-945D-ECF42175CE19}"/>
              </a:ext>
            </a:extLst>
          </p:cNvPr>
          <p:cNvSpPr txBox="1"/>
          <p:nvPr/>
        </p:nvSpPr>
        <p:spPr>
          <a:xfrm>
            <a:off x="1265060" y="1644242"/>
            <a:ext cx="9722840" cy="2585323"/>
          </a:xfrm>
          <a:prstGeom prst="rect">
            <a:avLst/>
          </a:prstGeom>
          <a:noFill/>
        </p:spPr>
        <p:txBody>
          <a:bodyPr wrap="square" rtlCol="0">
            <a:spAutoFit/>
          </a:bodyPr>
          <a:lstStyle/>
          <a:p>
            <a:pPr marL="342900" indent="-342900">
              <a:buAutoNum type="arabicPeriod"/>
            </a:pPr>
            <a:r>
              <a:rPr lang="en-US" b="1" dirty="0"/>
              <a:t>Address Your Ideal Customer Avatar Pain Point – What’s in it for them</a:t>
            </a:r>
          </a:p>
          <a:p>
            <a:pPr marL="342900" indent="-342900">
              <a:buAutoNum type="arabicPeriod"/>
            </a:pPr>
            <a:r>
              <a:rPr lang="en-US" b="1" dirty="0"/>
              <a:t>Opening stories that make the audience resonate with you – your common struggle with them. Or use one of your client case study.</a:t>
            </a:r>
          </a:p>
          <a:p>
            <a:pPr marL="342900" indent="-342900">
              <a:buAutoNum type="arabicPeriod"/>
            </a:pPr>
            <a:r>
              <a:rPr lang="en-US" b="1" dirty="0"/>
              <a:t>How you/your client in your case study pivot from struggling to have the problem resolve</a:t>
            </a:r>
          </a:p>
          <a:p>
            <a:pPr marL="342900" indent="-342900">
              <a:buAutoNum type="arabicPeriod"/>
            </a:pPr>
            <a:r>
              <a:rPr lang="en-US" b="1" dirty="0"/>
              <a:t>How you/your client in your case study can bring your audience from your struggle to having the same resolution.</a:t>
            </a:r>
          </a:p>
          <a:p>
            <a:pPr marL="342900" indent="-342900">
              <a:buAutoNum type="arabicPeriod"/>
            </a:pPr>
            <a:r>
              <a:rPr lang="en-US" b="1" dirty="0"/>
              <a:t>What’s your offer</a:t>
            </a:r>
          </a:p>
          <a:p>
            <a:pPr marL="342900" indent="-342900">
              <a:buAutoNum type="arabicPeriod"/>
            </a:pPr>
            <a:r>
              <a:rPr lang="en-US" b="1" dirty="0"/>
              <a:t>Value Stacks</a:t>
            </a:r>
          </a:p>
          <a:p>
            <a:pPr marL="342900" indent="-342900">
              <a:buAutoNum type="arabicPeriod"/>
            </a:pPr>
            <a:r>
              <a:rPr lang="en-US" b="1" dirty="0"/>
              <a:t>Call to Action</a:t>
            </a:r>
          </a:p>
        </p:txBody>
      </p:sp>
      <p:pic>
        <p:nvPicPr>
          <p:cNvPr id="4" name="Picture 3">
            <a:extLst>
              <a:ext uri="{FF2B5EF4-FFF2-40B4-BE49-F238E27FC236}">
                <a16:creationId xmlns:a16="http://schemas.microsoft.com/office/drawing/2014/main" id="{77B077F4-58D1-47B0-BFBD-B47CFD7CD9E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25799925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000" dirty="0">
                <a:latin typeface="Garamond" panose="02020404030301010803" pitchFamily="18" charset="0"/>
              </a:rPr>
              <a:t>Who want to share their video promo draft script?</a:t>
            </a:r>
          </a:p>
        </p:txBody>
      </p:sp>
      <p:pic>
        <p:nvPicPr>
          <p:cNvPr id="3" name="Picture 2">
            <a:extLst>
              <a:ext uri="{FF2B5EF4-FFF2-40B4-BE49-F238E27FC236}">
                <a16:creationId xmlns:a16="http://schemas.microsoft.com/office/drawing/2014/main" id="{EA61E081-D3B3-4F0F-BB35-63CF8F096BF4}"/>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4020731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r>
              <a:rPr lang="en-US" sz="4000" dirty="0">
                <a:latin typeface="Garamond" panose="02020404030301010803" pitchFamily="18" charset="0"/>
              </a:rPr>
              <a:t>Now you are ready for traffic and visitors</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Congratulation you have complete crafting your program and message.</a:t>
            </a:r>
          </a:p>
        </p:txBody>
      </p:sp>
      <p:pic>
        <p:nvPicPr>
          <p:cNvPr id="6" name="Picture 5">
            <a:extLst>
              <a:ext uri="{FF2B5EF4-FFF2-40B4-BE49-F238E27FC236}">
                <a16:creationId xmlns:a16="http://schemas.microsoft.com/office/drawing/2014/main" id="{9C85C9F1-642A-42D4-A7EC-3B3A1EB6F21D}"/>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172251126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94934"/>
          </a:xfrm>
        </p:spPr>
        <p:txBody>
          <a:bodyPr>
            <a:normAutofit/>
          </a:bodyPr>
          <a:lstStyle/>
          <a:p>
            <a:pPr algn="ctr"/>
            <a:r>
              <a:rPr lang="en-US" sz="4800" dirty="0">
                <a:latin typeface="Garamond" panose="02020404030301010803" pitchFamily="18" charset="0"/>
              </a:rPr>
              <a:t>Part 6</a:t>
            </a:r>
            <a:br>
              <a:rPr lang="en-US" sz="4800" dirty="0">
                <a:latin typeface="Garamond" panose="02020404030301010803" pitchFamily="18" charset="0"/>
              </a:rPr>
            </a:br>
            <a:br>
              <a:rPr lang="en-US" sz="3200" dirty="0">
                <a:latin typeface="Garamond" panose="02020404030301010803" pitchFamily="18" charset="0"/>
              </a:rPr>
            </a:br>
            <a:r>
              <a:rPr lang="en-US" sz="3600" dirty="0">
                <a:latin typeface="Garamond" panose="02020404030301010803" pitchFamily="18" charset="0"/>
              </a:rPr>
              <a:t>Content Publishing, Visibility, </a:t>
            </a:r>
            <a:br>
              <a:rPr lang="en-US" sz="3600" dirty="0">
                <a:latin typeface="Garamond" panose="02020404030301010803" pitchFamily="18" charset="0"/>
              </a:rPr>
            </a:br>
            <a:r>
              <a:rPr lang="en-US" sz="3600" dirty="0">
                <a:latin typeface="Garamond" panose="02020404030301010803" pitchFamily="18" charset="0"/>
              </a:rPr>
              <a:t>and Get Your Own Virtual Stages</a:t>
            </a:r>
            <a:br>
              <a:rPr lang="en-US" sz="4000" dirty="0">
                <a:latin typeface="Garamond" panose="02020404030301010803" pitchFamily="18" charset="0"/>
              </a:rPr>
            </a:br>
            <a:br>
              <a:rPr lang="en-US" sz="4000" dirty="0">
                <a:latin typeface="Garamond" panose="02020404030301010803" pitchFamily="18" charset="0"/>
              </a:rPr>
            </a:br>
            <a:endParaRPr lang="en-US" sz="4000" dirty="0">
              <a:latin typeface="Garamond" panose="02020404030301010803" pitchFamily="18" charset="0"/>
            </a:endParaRP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589379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47F5C-50EC-416A-AE8C-6F6BB4225673}"/>
              </a:ext>
            </a:extLst>
          </p:cNvPr>
          <p:cNvSpPr>
            <a:spLocks noGrp="1"/>
          </p:cNvSpPr>
          <p:nvPr>
            <p:ph type="title"/>
          </p:nvPr>
        </p:nvSpPr>
        <p:spPr>
          <a:xfrm>
            <a:off x="1097280" y="286603"/>
            <a:ext cx="10058400" cy="1450757"/>
          </a:xfrm>
        </p:spPr>
        <p:txBody>
          <a:bodyPr>
            <a:normAutofit/>
          </a:bodyPr>
          <a:lstStyle/>
          <a:p>
            <a:r>
              <a:rPr lang="en-US" dirty="0">
                <a:latin typeface="Garamond" panose="02020404030301010803" pitchFamily="18" charset="0"/>
              </a:rPr>
              <a:t>Discover You Why</a:t>
            </a:r>
          </a:p>
        </p:txBody>
      </p:sp>
      <p:pic>
        <p:nvPicPr>
          <p:cNvPr id="7" name="Content Placeholder 6" descr="A picture containing text, clipart, vector graphics&#10;&#10;Description automatically generated">
            <a:extLst>
              <a:ext uri="{FF2B5EF4-FFF2-40B4-BE49-F238E27FC236}">
                <a16:creationId xmlns:a16="http://schemas.microsoft.com/office/drawing/2014/main" id="{364C109C-0DAC-402B-938B-61060E92D024}"/>
              </a:ext>
            </a:extLst>
          </p:cNvPr>
          <p:cNvPicPr>
            <a:picLocks noGrp="1" noChangeAspect="1"/>
          </p:cNvPicPr>
          <p:nvPr>
            <p:ph idx="1"/>
          </p:nvPr>
        </p:nvPicPr>
        <p:blipFill>
          <a:blip r:embed="rId3"/>
          <a:stretch>
            <a:fillRect/>
          </a:stretch>
        </p:blipFill>
        <p:spPr>
          <a:xfrm>
            <a:off x="1293223" y="2192693"/>
            <a:ext cx="3047538" cy="2995159"/>
          </a:xfrm>
        </p:spPr>
      </p:pic>
      <p:sp>
        <p:nvSpPr>
          <p:cNvPr id="8" name="TextBox 7">
            <a:extLst>
              <a:ext uri="{FF2B5EF4-FFF2-40B4-BE49-F238E27FC236}">
                <a16:creationId xmlns:a16="http://schemas.microsoft.com/office/drawing/2014/main" id="{8EB08B53-C24D-4930-B93F-B6F5BF873363}"/>
              </a:ext>
            </a:extLst>
          </p:cNvPr>
          <p:cNvSpPr txBox="1"/>
          <p:nvPr/>
        </p:nvSpPr>
        <p:spPr>
          <a:xfrm>
            <a:off x="830424" y="5412352"/>
            <a:ext cx="3638087" cy="461665"/>
          </a:xfrm>
          <a:prstGeom prst="rect">
            <a:avLst/>
          </a:prstGeom>
          <a:noFill/>
        </p:spPr>
        <p:txBody>
          <a:bodyPr wrap="square" rtlCol="0">
            <a:spAutoFit/>
          </a:bodyPr>
          <a:lstStyle/>
          <a:p>
            <a:r>
              <a:rPr lang="en-US" sz="2400" b="1" dirty="0"/>
              <a:t>What Are Your Passions</a:t>
            </a:r>
          </a:p>
        </p:txBody>
      </p:sp>
      <p:sp>
        <p:nvSpPr>
          <p:cNvPr id="3" name="TextBox 2">
            <a:extLst>
              <a:ext uri="{FF2B5EF4-FFF2-40B4-BE49-F238E27FC236}">
                <a16:creationId xmlns:a16="http://schemas.microsoft.com/office/drawing/2014/main" id="{B80C78D6-98F5-4227-9015-2360C8D82FE6}"/>
              </a:ext>
            </a:extLst>
          </p:cNvPr>
          <p:cNvSpPr txBox="1"/>
          <p:nvPr/>
        </p:nvSpPr>
        <p:spPr>
          <a:xfrm>
            <a:off x="4531569" y="2048370"/>
            <a:ext cx="6830007" cy="403187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b="1" dirty="0"/>
              <a:t>What Topics of News You Consume a Lot on a Regular Basis?</a:t>
            </a:r>
          </a:p>
          <a:p>
            <a:pPr marL="285750" indent="-285750">
              <a:spcAft>
                <a:spcPts val="600"/>
              </a:spcAft>
              <a:buFont typeface="Arial" panose="020B0604020202020204" pitchFamily="34" charset="0"/>
              <a:buChar char="•"/>
            </a:pPr>
            <a:r>
              <a:rPr lang="en-US" b="1" dirty="0"/>
              <a:t>What Topics can you talk for 20 minutes without a script?</a:t>
            </a:r>
          </a:p>
          <a:p>
            <a:pPr marL="285750" indent="-285750">
              <a:spcAft>
                <a:spcPts val="600"/>
              </a:spcAft>
              <a:buFont typeface="Arial" panose="020B0604020202020204" pitchFamily="34" charset="0"/>
              <a:buChar char="•"/>
            </a:pPr>
            <a:r>
              <a:rPr lang="en-US" b="1" dirty="0"/>
              <a:t>Which Conversation Topics excite you, and you want to eardrop on the conversation?</a:t>
            </a:r>
          </a:p>
          <a:p>
            <a:pPr marL="285750" indent="-285750">
              <a:spcAft>
                <a:spcPts val="600"/>
              </a:spcAft>
              <a:buFont typeface="Arial" panose="020B0604020202020204" pitchFamily="34" charset="0"/>
              <a:buChar char="•"/>
            </a:pPr>
            <a:r>
              <a:rPr lang="en-US" b="1" dirty="0"/>
              <a:t>Which Topics you have many strong opinions about?</a:t>
            </a:r>
          </a:p>
          <a:p>
            <a:pPr marL="285750" indent="-285750">
              <a:spcAft>
                <a:spcPts val="600"/>
              </a:spcAft>
              <a:buFont typeface="Arial" panose="020B0604020202020204" pitchFamily="34" charset="0"/>
              <a:buChar char="•"/>
            </a:pPr>
            <a:r>
              <a:rPr lang="en-US" b="1" dirty="0"/>
              <a:t>Which Topics you would not hesitate to enter into a debate with others?</a:t>
            </a:r>
          </a:p>
          <a:p>
            <a:pPr marL="285750" indent="-285750">
              <a:spcAft>
                <a:spcPts val="600"/>
              </a:spcAft>
              <a:buFont typeface="Arial" panose="020B0604020202020204" pitchFamily="34" charset="0"/>
              <a:buChar char="•"/>
            </a:pPr>
            <a:r>
              <a:rPr lang="en-US" b="1" dirty="0"/>
              <a:t>What Interests you will never get bored at, even if you have to work on it for 12 hours straight?</a:t>
            </a:r>
          </a:p>
          <a:p>
            <a:pPr marL="285750" indent="-285750">
              <a:spcAft>
                <a:spcPts val="600"/>
              </a:spcAft>
              <a:buFont typeface="Arial" panose="020B0604020202020204" pitchFamily="34" charset="0"/>
              <a:buChar char="•"/>
            </a:pPr>
            <a:r>
              <a:rPr lang="en-US" b="1" dirty="0"/>
              <a:t>What do you do when you have spares?</a:t>
            </a:r>
          </a:p>
          <a:p>
            <a:pPr marL="285750" indent="-285750">
              <a:spcAft>
                <a:spcPts val="600"/>
              </a:spcAft>
              <a:buFont typeface="Arial" panose="020B0604020202020204" pitchFamily="34" charset="0"/>
              <a:buChar char="•"/>
            </a:pPr>
            <a:r>
              <a:rPr lang="en-US" b="1" dirty="0"/>
              <a:t>What do you do to relax yourself or to cheer yourself up?</a:t>
            </a:r>
          </a:p>
          <a:p>
            <a:pPr marL="285750" indent="-285750">
              <a:spcAft>
                <a:spcPts val="600"/>
              </a:spcAft>
              <a:buFont typeface="Arial" panose="020B0604020202020204" pitchFamily="34" charset="0"/>
              <a:buChar char="•"/>
            </a:pPr>
            <a:r>
              <a:rPr lang="en-US" b="1" dirty="0"/>
              <a:t>What do you do to recharge your energy?</a:t>
            </a:r>
          </a:p>
        </p:txBody>
      </p:sp>
      <p:pic>
        <p:nvPicPr>
          <p:cNvPr id="6" name="Picture 5">
            <a:extLst>
              <a:ext uri="{FF2B5EF4-FFF2-40B4-BE49-F238E27FC236}">
                <a16:creationId xmlns:a16="http://schemas.microsoft.com/office/drawing/2014/main" id="{DD7CCE87-A78C-4B0F-BC18-28A8E35700F0}"/>
              </a:ext>
            </a:extLst>
          </p:cNvPr>
          <p:cNvPicPr>
            <a:picLocks noChangeAspect="1"/>
          </p:cNvPicPr>
          <p:nvPr/>
        </p:nvPicPr>
        <p:blipFill>
          <a:blip r:embed="rId4"/>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87157566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fontScale="90000"/>
          </a:bodyPr>
          <a:lstStyle/>
          <a:p>
            <a:r>
              <a:rPr lang="en-US" sz="2400" dirty="0">
                <a:latin typeface="Garamond" panose="02020404030301010803" pitchFamily="18" charset="0"/>
              </a:rPr>
              <a:t>One way to create your own virtual platform is doing Facebook Live regularly on your Facebook group and page</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But with the help of video streaming software such as Restream.io and Streamyard.com, your content can easily broadcast on multiple social media platform simultaneously.</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Creating a consistent content publishing topics and schedule are very important.</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There are many content scheduling software available in the market, my favorite is eClincher.com and publer.io</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You can always get topics inspiration from Quora.com and Reddit</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Use content scheduling to increase your audience reach and establish your first virtual stage.</a:t>
            </a:r>
          </a:p>
        </p:txBody>
      </p:sp>
      <p:pic>
        <p:nvPicPr>
          <p:cNvPr id="6" name="Picture 5">
            <a:extLst>
              <a:ext uri="{FF2B5EF4-FFF2-40B4-BE49-F238E27FC236}">
                <a16:creationId xmlns:a16="http://schemas.microsoft.com/office/drawing/2014/main" id="{5B4284B3-023D-46AE-B38B-EAEB76E1C3B6}"/>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228999932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3200" dirty="0">
                <a:latin typeface="Garamond" panose="02020404030301010803" pitchFamily="18" charset="0"/>
              </a:rPr>
              <a:t>Why pushing out social media content regularly, including Facebook Live, your own blog, or on others social platform you own, will make you more visible?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60000934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fontScale="90000"/>
          </a:bodyPr>
          <a:lstStyle/>
          <a:p>
            <a:r>
              <a:rPr lang="en-US" sz="3200" dirty="0">
                <a:latin typeface="Garamond" panose="02020404030301010803" pitchFamily="18" charset="0"/>
              </a:rPr>
              <a:t>You can always repurpose your content into a podcast, a course, a workshop, etc.</a:t>
            </a:r>
            <a:br>
              <a:rPr lang="en-US" sz="3200" dirty="0">
                <a:latin typeface="Garamond" panose="02020404030301010803" pitchFamily="18" charset="0"/>
              </a:rPr>
            </a:br>
            <a:br>
              <a:rPr lang="en-US" sz="3200" dirty="0">
                <a:latin typeface="Garamond" panose="02020404030301010803" pitchFamily="18" charset="0"/>
              </a:rPr>
            </a:br>
            <a:r>
              <a:rPr lang="en-US" sz="3200" dirty="0">
                <a:latin typeface="Garamond" panose="02020404030301010803" pitchFamily="18" charset="0"/>
              </a:rPr>
              <a:t>You can brand yourself as subject authority by consistently publishing content about your industry</a:t>
            </a:r>
            <a:br>
              <a:rPr lang="en-US" sz="3200" dirty="0">
                <a:latin typeface="Garamond" panose="02020404030301010803" pitchFamily="18" charset="0"/>
              </a:rPr>
            </a:br>
            <a:br>
              <a:rPr lang="en-US" sz="3200" dirty="0">
                <a:latin typeface="Garamond" panose="02020404030301010803" pitchFamily="18" charset="0"/>
              </a:rPr>
            </a:br>
            <a:r>
              <a:rPr lang="en-US" sz="3200" dirty="0">
                <a:latin typeface="Garamond" panose="02020404030301010803" pitchFamily="18" charset="0"/>
              </a:rPr>
              <a:t>You can attract people to join your tribe, and build your fan base, as more people get to know who you are and what your stand for</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34166941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06F2-B7B8-4F6A-B635-F54EF44B6AAB}"/>
              </a:ext>
            </a:extLst>
          </p:cNvPr>
          <p:cNvSpPr>
            <a:spLocks noGrp="1"/>
          </p:cNvSpPr>
          <p:nvPr>
            <p:ph type="ctrTitle"/>
          </p:nvPr>
        </p:nvSpPr>
        <p:spPr>
          <a:xfrm>
            <a:off x="1097280" y="758952"/>
            <a:ext cx="10058400" cy="3511044"/>
          </a:xfrm>
        </p:spPr>
        <p:txBody>
          <a:bodyPr>
            <a:normAutofit fontScale="90000"/>
          </a:bodyPr>
          <a:lstStyle/>
          <a:p>
            <a:r>
              <a:rPr lang="en-US" sz="2800" dirty="0">
                <a:latin typeface="Garamond" panose="02020404030301010803" pitchFamily="18" charset="0"/>
              </a:rPr>
              <a:t>What are some of blog posts topics I will be doing in 2021?</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 Good Take Away from Being Unacknowledged from My Family Members</a:t>
            </a:r>
            <a:br>
              <a:rPr lang="en-US" sz="2400" dirty="0">
                <a:latin typeface="Garamond" panose="02020404030301010803" pitchFamily="18" charset="0"/>
              </a:rPr>
            </a:br>
            <a:r>
              <a:rPr lang="en-US" sz="2400" dirty="0">
                <a:latin typeface="Garamond" panose="02020404030301010803" pitchFamily="18" charset="0"/>
              </a:rPr>
              <a:t>- What Happens if U Get Too Comfortable At  Where You Are - My Six Years as Cashier</a:t>
            </a:r>
            <a:br>
              <a:rPr lang="en-US" sz="2400" dirty="0">
                <a:latin typeface="Garamond" panose="02020404030301010803" pitchFamily="18" charset="0"/>
              </a:rPr>
            </a:br>
            <a:r>
              <a:rPr lang="en-US" sz="2400" dirty="0">
                <a:latin typeface="Garamond" panose="02020404030301010803" pitchFamily="18" charset="0"/>
              </a:rPr>
              <a:t>- How God Stage Me For Greater Blessing Through Each Trial and Obstacle in my Path</a:t>
            </a:r>
            <a:br>
              <a:rPr lang="en-US" sz="2400" dirty="0">
                <a:latin typeface="Garamond" panose="02020404030301010803" pitchFamily="18" charset="0"/>
              </a:rPr>
            </a:br>
            <a:r>
              <a:rPr lang="en-US" sz="2400" dirty="0">
                <a:latin typeface="Garamond" panose="02020404030301010803" pitchFamily="18" charset="0"/>
              </a:rPr>
              <a:t>- The Beauty in Putting Your Focus to Celebrate Other People Success.</a:t>
            </a:r>
            <a:br>
              <a:rPr lang="en-US" sz="2400" dirty="0">
                <a:latin typeface="Garamond" panose="02020404030301010803" pitchFamily="18" charset="0"/>
              </a:rPr>
            </a:br>
            <a:r>
              <a:rPr lang="en-US" sz="2400" dirty="0">
                <a:latin typeface="Garamond" panose="02020404030301010803" pitchFamily="18" charset="0"/>
              </a:rPr>
              <a:t>- How to Use Your Downtime to Up Your Game - Turn Negative to Positive</a:t>
            </a:r>
            <a:br>
              <a:rPr lang="en-US" sz="2400" dirty="0">
                <a:latin typeface="Garamond" panose="02020404030301010803" pitchFamily="18" charset="0"/>
              </a:rPr>
            </a:br>
            <a:r>
              <a:rPr lang="en-US" sz="2400" dirty="0">
                <a:latin typeface="Garamond" panose="02020404030301010803" pitchFamily="18" charset="0"/>
              </a:rPr>
              <a:t>- Allow Yourself to Grieve, Bring Awareness to Your Own Emotion, So that You Can Let Go</a:t>
            </a:r>
            <a:br>
              <a:rPr lang="en-US" sz="2400" dirty="0">
                <a:latin typeface="Garamond" panose="02020404030301010803" pitchFamily="18" charset="0"/>
              </a:rPr>
            </a:br>
            <a:r>
              <a:rPr lang="en-US" sz="2400" dirty="0">
                <a:latin typeface="Garamond" panose="02020404030301010803" pitchFamily="18" charset="0"/>
              </a:rPr>
              <a:t>- How to Setup Yourself To Win Everyday and Night</a:t>
            </a:r>
            <a:br>
              <a:rPr lang="en-US" sz="2400" dirty="0">
                <a:latin typeface="Garamond" panose="02020404030301010803" pitchFamily="18" charset="0"/>
              </a:rPr>
            </a:br>
            <a:br>
              <a:rPr lang="en-US" sz="2400" dirty="0">
                <a:latin typeface="Garamond" panose="02020404030301010803" pitchFamily="18" charset="0"/>
              </a:rPr>
            </a:br>
            <a:r>
              <a:rPr lang="en-US" sz="2800" dirty="0">
                <a:latin typeface="Garamond" panose="02020404030301010803" pitchFamily="18" charset="0"/>
              </a:rPr>
              <a:t>So, what are some of your blog posts ideas in 2021?</a:t>
            </a:r>
          </a:p>
        </p:txBody>
      </p:sp>
      <p:pic>
        <p:nvPicPr>
          <p:cNvPr id="4" name="Picture 3">
            <a:extLst>
              <a:ext uri="{FF2B5EF4-FFF2-40B4-BE49-F238E27FC236}">
                <a16:creationId xmlns:a16="http://schemas.microsoft.com/office/drawing/2014/main" id="{3B634980-9119-4F1C-A231-F5B3D4BFAEC6}"/>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32439469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I will give you 10 minutes to brainstorm a list of topics that you can turn them into a blog post, a video, or a podcast.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82271102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Q&amp;A</a:t>
            </a:r>
            <a:br>
              <a:rPr lang="en-US" sz="4800" dirty="0">
                <a:latin typeface="Garamond" panose="02020404030301010803" pitchFamily="18" charset="0"/>
              </a:rPr>
            </a:br>
            <a:br>
              <a:rPr lang="en-US" sz="4800" dirty="0">
                <a:latin typeface="Garamond" panose="02020404030301010803" pitchFamily="18" charset="0"/>
              </a:rPr>
            </a:br>
            <a:r>
              <a:rPr lang="en-US" sz="4800" dirty="0">
                <a:latin typeface="Garamond" panose="02020404030301010803" pitchFamily="18" charset="0"/>
              </a:rPr>
              <a:t>Any question about the exercise before we jump start with it.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421365627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sz="6600" dirty="0">
                <a:latin typeface="Garamond" panose="02020404030301010803" pitchFamily="18" charset="0"/>
              </a:rPr>
              <a:t>Exercise Start</a:t>
            </a:r>
            <a:br>
              <a:rPr lang="en-US" sz="6600" dirty="0">
                <a:latin typeface="Garamond" panose="02020404030301010803" pitchFamily="18" charset="0"/>
              </a:rPr>
            </a:br>
            <a:r>
              <a:rPr lang="en-US" sz="2800" dirty="0">
                <a:latin typeface="Garamond" panose="02020404030301010803" pitchFamily="18" charset="0"/>
              </a:rPr>
              <a:t>10 minutes clock start</a:t>
            </a:r>
            <a:br>
              <a:rPr lang="en-US" sz="6600" dirty="0">
                <a:latin typeface="Garamond" panose="02020404030301010803" pitchFamily="18" charset="0"/>
              </a:rPr>
            </a:br>
            <a:br>
              <a:rPr lang="en-US" sz="3100" dirty="0">
                <a:latin typeface="Garamond" panose="02020404030301010803" pitchFamily="18" charset="0"/>
              </a:rPr>
            </a:br>
            <a:r>
              <a:rPr lang="en-US" sz="3100" dirty="0">
                <a:latin typeface="Garamond" panose="02020404030301010803" pitchFamily="18" charset="0"/>
              </a:rPr>
              <a:t>(Note: I will put instruction up while you’re doing your exercise)</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258140335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r>
              <a:rPr lang="en-US" sz="4800" dirty="0">
                <a:latin typeface="Garamond" panose="02020404030301010803" pitchFamily="18" charset="0"/>
              </a:rPr>
              <a:t>Now please brainstorm a list of topics that you can turn them into a blog post, a video, or a podcast.</a:t>
            </a:r>
          </a:p>
        </p:txBody>
      </p:sp>
      <p:pic>
        <p:nvPicPr>
          <p:cNvPr id="3" name="Picture 2">
            <a:extLst>
              <a:ext uri="{FF2B5EF4-FFF2-40B4-BE49-F238E27FC236}">
                <a16:creationId xmlns:a16="http://schemas.microsoft.com/office/drawing/2014/main" id="{4598112D-04F9-42A2-8197-2B43A2BDCAA0}"/>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339423100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5A55A-DFFC-41FE-B6C2-6BA962FF8ED3}"/>
              </a:ext>
            </a:extLst>
          </p:cNvPr>
          <p:cNvSpPr>
            <a:spLocks noGrp="1"/>
          </p:cNvSpPr>
          <p:nvPr>
            <p:ph type="ctrTitle"/>
          </p:nvPr>
        </p:nvSpPr>
        <p:spPr/>
        <p:txBody>
          <a:bodyPr>
            <a:normAutofit/>
          </a:bodyPr>
          <a:lstStyle/>
          <a:p>
            <a:pPr algn="ctr"/>
            <a:r>
              <a:rPr lang="en-US" dirty="0">
                <a:latin typeface="Garamond" panose="02020404030301010803" pitchFamily="18" charset="0"/>
              </a:rPr>
              <a:t>TIME UP</a:t>
            </a:r>
            <a:br>
              <a:rPr lang="en-US" dirty="0">
                <a:latin typeface="Garamond" panose="02020404030301010803" pitchFamily="18" charset="0"/>
              </a:rPr>
            </a:br>
            <a:r>
              <a:rPr lang="en-US" dirty="0">
                <a:latin typeface="Garamond" panose="02020404030301010803" pitchFamily="18" charset="0"/>
              </a:rPr>
              <a:t> </a:t>
            </a:r>
            <a:br>
              <a:rPr lang="en-US" sz="4800" dirty="0">
                <a:latin typeface="Garamond" panose="02020404030301010803" pitchFamily="18" charset="0"/>
              </a:rPr>
            </a:br>
            <a:r>
              <a:rPr lang="en-US" sz="4000" dirty="0">
                <a:latin typeface="Garamond" panose="02020404030301010803" pitchFamily="18" charset="0"/>
              </a:rPr>
              <a:t>Who want to share one of the topics that can use to create social media content?</a:t>
            </a:r>
          </a:p>
        </p:txBody>
      </p:sp>
      <p:pic>
        <p:nvPicPr>
          <p:cNvPr id="3" name="Picture 2">
            <a:extLst>
              <a:ext uri="{FF2B5EF4-FFF2-40B4-BE49-F238E27FC236}">
                <a16:creationId xmlns:a16="http://schemas.microsoft.com/office/drawing/2014/main" id="{EA61E081-D3B3-4F0F-BB35-63CF8F096BF4}"/>
              </a:ext>
            </a:extLst>
          </p:cNvPr>
          <p:cNvPicPr>
            <a:picLocks noChangeAspect="1"/>
          </p:cNvPicPr>
          <p:nvPr/>
        </p:nvPicPr>
        <p:blipFill>
          <a:blip r:embed="rId2"/>
          <a:stretch>
            <a:fillRect/>
          </a:stretch>
        </p:blipFill>
        <p:spPr>
          <a:xfrm>
            <a:off x="9322158" y="5486342"/>
            <a:ext cx="2869841" cy="1396825"/>
          </a:xfrm>
          <a:prstGeom prst="rect">
            <a:avLst/>
          </a:prstGeom>
        </p:spPr>
      </p:pic>
    </p:spTree>
    <p:extLst>
      <p:ext uri="{BB962C8B-B14F-4D97-AF65-F5344CB8AC3E}">
        <p14:creationId xmlns:p14="http://schemas.microsoft.com/office/powerpoint/2010/main" val="146674715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C890EE-C1D0-4BB6-8D8D-3079EAFA28E2}"/>
              </a:ext>
            </a:extLst>
          </p:cNvPr>
          <p:cNvSpPr>
            <a:spLocks noGrp="1"/>
          </p:cNvSpPr>
          <p:nvPr>
            <p:ph type="ctrTitle"/>
          </p:nvPr>
        </p:nvSpPr>
        <p:spPr/>
        <p:txBody>
          <a:bodyPr>
            <a:normAutofit/>
          </a:bodyPr>
          <a:lstStyle/>
          <a:p>
            <a:r>
              <a:rPr lang="en-US" sz="2400" dirty="0">
                <a:latin typeface="Garamond" panose="02020404030301010803" pitchFamily="18" charset="0"/>
              </a:rPr>
              <a:t>Here are just some of the virtual stage you can be hosting:</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Your Own FB Live, YouTube Live, etc. Social Media Live</a:t>
            </a:r>
            <a:br>
              <a:rPr lang="en-US" sz="2400" dirty="0">
                <a:latin typeface="Garamond" panose="02020404030301010803" pitchFamily="18" charset="0"/>
              </a:rPr>
            </a:br>
            <a:r>
              <a:rPr lang="en-US" sz="2400" dirty="0">
                <a:latin typeface="Garamond" panose="02020404030301010803" pitchFamily="18" charset="0"/>
              </a:rPr>
              <a:t>Your Own Podcast</a:t>
            </a:r>
            <a:br>
              <a:rPr lang="en-US" sz="2400" dirty="0">
                <a:latin typeface="Garamond" panose="02020404030301010803" pitchFamily="18" charset="0"/>
              </a:rPr>
            </a:br>
            <a:r>
              <a:rPr lang="en-US" sz="2400" dirty="0">
                <a:latin typeface="Garamond" panose="02020404030301010803" pitchFamily="18" charset="0"/>
              </a:rPr>
              <a:t>Your Own Summit</a:t>
            </a:r>
            <a:br>
              <a:rPr lang="en-US" sz="2400" dirty="0">
                <a:latin typeface="Garamond" panose="02020404030301010803" pitchFamily="18" charset="0"/>
              </a:rPr>
            </a:br>
            <a:r>
              <a:rPr lang="en-US" sz="2400" dirty="0">
                <a:latin typeface="Garamond" panose="02020404030301010803" pitchFamily="18" charset="0"/>
              </a:rPr>
              <a:t>Your Own 5 Days Challenges</a:t>
            </a:r>
            <a:br>
              <a:rPr lang="en-US" sz="2400" dirty="0">
                <a:latin typeface="Garamond" panose="02020404030301010803" pitchFamily="18" charset="0"/>
              </a:rPr>
            </a:br>
            <a:r>
              <a:rPr lang="en-US" sz="2400" dirty="0">
                <a:latin typeface="Garamond" panose="02020404030301010803" pitchFamily="18" charset="0"/>
              </a:rPr>
              <a:t>Your Own Virtual Events</a:t>
            </a:r>
            <a:br>
              <a:rPr lang="en-US" sz="2400" dirty="0">
                <a:latin typeface="Garamond" panose="02020404030301010803" pitchFamily="18" charset="0"/>
              </a:rPr>
            </a:br>
            <a:r>
              <a:rPr lang="en-US" sz="2400" dirty="0">
                <a:latin typeface="Garamond" panose="02020404030301010803" pitchFamily="18" charset="0"/>
              </a:rPr>
              <a:t>Your Own Online Workshop</a:t>
            </a:r>
            <a:br>
              <a:rPr lang="en-US" sz="2400" dirty="0">
                <a:latin typeface="Garamond" panose="02020404030301010803" pitchFamily="18" charset="0"/>
              </a:rPr>
            </a:br>
            <a:r>
              <a:rPr lang="en-US" sz="2400" dirty="0">
                <a:latin typeface="Garamond" panose="02020404030301010803" pitchFamily="18" charset="0"/>
              </a:rPr>
              <a:t>Your Own Online Radio Show</a:t>
            </a:r>
            <a:br>
              <a:rPr lang="en-US" sz="2400" dirty="0">
                <a:latin typeface="Garamond" panose="02020404030301010803" pitchFamily="18" charset="0"/>
              </a:rPr>
            </a:br>
            <a:r>
              <a:rPr lang="en-US" sz="2400" dirty="0">
                <a:latin typeface="Garamond" panose="02020404030301010803" pitchFamily="18" charset="0"/>
              </a:rPr>
              <a:t>Your Own Online TV Show</a:t>
            </a:r>
          </a:p>
        </p:txBody>
      </p:sp>
      <p:sp>
        <p:nvSpPr>
          <p:cNvPr id="5" name="Subtitle 4">
            <a:extLst>
              <a:ext uri="{FF2B5EF4-FFF2-40B4-BE49-F238E27FC236}">
                <a16:creationId xmlns:a16="http://schemas.microsoft.com/office/drawing/2014/main" id="{A431D42F-6434-4191-A801-0A6DB3FFB7C9}"/>
              </a:ext>
            </a:extLst>
          </p:cNvPr>
          <p:cNvSpPr>
            <a:spLocks noGrp="1"/>
          </p:cNvSpPr>
          <p:nvPr>
            <p:ph type="subTitle" idx="1"/>
          </p:nvPr>
        </p:nvSpPr>
        <p:spPr/>
        <p:txBody>
          <a:bodyPr/>
          <a:lstStyle/>
          <a:p>
            <a:r>
              <a:rPr lang="en-US" dirty="0"/>
              <a:t>Get exposure by having your own virtual stages</a:t>
            </a:r>
          </a:p>
        </p:txBody>
      </p:sp>
      <p:pic>
        <p:nvPicPr>
          <p:cNvPr id="6" name="Picture 5">
            <a:extLst>
              <a:ext uri="{FF2B5EF4-FFF2-40B4-BE49-F238E27FC236}">
                <a16:creationId xmlns:a16="http://schemas.microsoft.com/office/drawing/2014/main" id="{12325B7A-E902-4C99-8F19-FFE58CF9E329}"/>
              </a:ext>
            </a:extLst>
          </p:cNvPr>
          <p:cNvPicPr>
            <a:picLocks noChangeAspect="1"/>
          </p:cNvPicPr>
          <p:nvPr/>
        </p:nvPicPr>
        <p:blipFill>
          <a:blip r:embed="rId2"/>
          <a:stretch>
            <a:fillRect/>
          </a:stretch>
        </p:blipFill>
        <p:spPr>
          <a:xfrm>
            <a:off x="9322158" y="5461175"/>
            <a:ext cx="2869841" cy="1396825"/>
          </a:xfrm>
          <a:prstGeom prst="rect">
            <a:avLst/>
          </a:prstGeom>
        </p:spPr>
      </p:pic>
    </p:spTree>
    <p:extLst>
      <p:ext uri="{BB962C8B-B14F-4D97-AF65-F5344CB8AC3E}">
        <p14:creationId xmlns:p14="http://schemas.microsoft.com/office/powerpoint/2010/main" val="3281499728"/>
      </p:ext>
    </p:extLst>
  </p:cSld>
  <p:clrMapOvr>
    <a:masterClrMapping/>
  </p:clrMapOvr>
</p:sld>
</file>

<file path=ppt/theme/theme1.xml><?xml version="1.0" encoding="utf-8"?>
<a:theme xmlns:a="http://schemas.openxmlformats.org/drawingml/2006/main" name="RetrospectVTI">
  <a:themeElements>
    <a:clrScheme name="">
      <a:dk1>
        <a:srgbClr val="000000"/>
      </a:dk1>
      <a:lt1>
        <a:srgbClr val="FFFFFF"/>
      </a:lt1>
      <a:dk2>
        <a:srgbClr val="243541"/>
      </a:dk2>
      <a:lt2>
        <a:srgbClr val="E2E5E8"/>
      </a:lt2>
      <a:accent1>
        <a:srgbClr val="E88B33"/>
      </a:accent1>
      <a:accent2>
        <a:srgbClr val="AEA33A"/>
      </a:accent2>
      <a:accent3>
        <a:srgbClr val="8CAB4A"/>
      </a:accent3>
      <a:accent4>
        <a:srgbClr val="57B636"/>
      </a:accent4>
      <a:accent5>
        <a:srgbClr val="2EBA43"/>
      </a:accent5>
      <a:accent6>
        <a:srgbClr val="33B67D"/>
      </a:accent6>
      <a:hlink>
        <a:srgbClr val="5F84A8"/>
      </a:hlink>
      <a:folHlink>
        <a:srgbClr val="7F7F7F"/>
      </a:folHlink>
    </a:clrScheme>
    <a:fontScheme name="Retrospect">
      <a:majorFont>
        <a:latin typeface="Georgia Pro Cond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Speak Pro"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Override1.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10.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11.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2.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3.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4.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5.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6.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7.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8.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ppt/theme/themeOverride9.xml><?xml version="1.0" encoding="utf-8"?>
<a:themeOverride xmlns:a="http://schemas.openxmlformats.org/drawingml/2006/main">
  <a:clrScheme name="Custom 40">
    <a:dk1>
      <a:sysClr val="windowText" lastClr="000000"/>
    </a:dk1>
    <a:lt1>
      <a:sysClr val="window" lastClr="FFFFFF"/>
    </a:lt1>
    <a:dk2>
      <a:srgbClr val="545D57"/>
    </a:dk2>
    <a:lt2>
      <a:srgbClr val="EBEBE8"/>
    </a:lt2>
    <a:accent1>
      <a:srgbClr val="579858"/>
    </a:accent1>
    <a:accent2>
      <a:srgbClr val="ED583E"/>
    </a:accent2>
    <a:accent3>
      <a:srgbClr val="D3BA59"/>
    </a:accent3>
    <a:accent4>
      <a:srgbClr val="4C94AC"/>
    </a:accent4>
    <a:accent5>
      <a:srgbClr val="A09E84"/>
    </a:accent5>
    <a:accent6>
      <a:srgbClr val="FC7D4A"/>
    </a:accent6>
    <a:hlink>
      <a:srgbClr val="04A2DA"/>
    </a:hlink>
    <a:folHlink>
      <a:srgbClr val="808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3CD65D-61A5-43C9-A837-6EC73C7DA8AB}">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31F006B4-A9E1-4F39-85C8-FB836F919348}">
  <ds:schemaRefs>
    <ds:schemaRef ds:uri="http://schemas.microsoft.com/sharepoint/v3/contenttype/forms"/>
  </ds:schemaRefs>
</ds:datastoreItem>
</file>

<file path=customXml/itemProps3.xml><?xml version="1.0" encoding="utf-8"?>
<ds:datastoreItem xmlns:ds="http://schemas.openxmlformats.org/officeDocument/2006/customXml" ds:itemID="{16377351-63A1-4C2E-8C9A-66CDD70F16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{B28B6A15-6615-4B85-9B4F-45EF45E1C9AB}tf11437505_win32</Template>
  <TotalTime>561</TotalTime>
  <Words>5028</Words>
  <Application>Microsoft Office PowerPoint</Application>
  <PresentationFormat>Widescreen</PresentationFormat>
  <Paragraphs>228</Paragraphs>
  <Slides>113</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113</vt:i4>
      </vt:variant>
    </vt:vector>
  </HeadingPairs>
  <TitlesOfParts>
    <vt:vector size="119" baseType="lpstr">
      <vt:lpstr>Arial</vt:lpstr>
      <vt:lpstr>Calibri</vt:lpstr>
      <vt:lpstr>Garamond</vt:lpstr>
      <vt:lpstr>Georgia Pro Cond Light</vt:lpstr>
      <vt:lpstr>Speak Pro</vt:lpstr>
      <vt:lpstr>RetrospectVTI</vt:lpstr>
      <vt:lpstr>Discover Your Unique Message for the World - Put Yourself Own Virtual Stages</vt:lpstr>
      <vt:lpstr>Check in: What’s your name? What you want to get out of this workshop?</vt:lpstr>
      <vt:lpstr>You are infinitely unique, and invaluable.</vt:lpstr>
      <vt:lpstr>Part 1  Explore Your Passion, Talents, &amp; Visions</vt:lpstr>
      <vt:lpstr> “I believe everyone can get a slice of digital marketing, make it their own, and profit form it”</vt:lpstr>
      <vt:lpstr> I came from a family who has not been very supportive with fields that I want to explore, but deep down,  I know I got this. I know this. So, I never give up. I keep trying. And that’s the mentality you must own. If you were to go on your journey and quest in finding the perfect niche and audience to serve.</vt:lpstr>
      <vt:lpstr>Discover You Why</vt:lpstr>
      <vt:lpstr>What’s My Passion  I asked this question when I was in 5th grade. At that point, I was thinking whatever I am great at, or gifted must be my passion. But as I grow older, I realize passion is something that I won’t get tired of doing, even if it mean I will do it over thousands time a day. It is something that I have always been curious about, always want to learn more, to improve upon, to be a master of.  So, what’s your passion?</vt:lpstr>
      <vt:lpstr>Discover You Why</vt:lpstr>
      <vt:lpstr>I will give you 10 minutes to brainstorm what are your passion.</vt:lpstr>
      <vt:lpstr>Q&amp;A  Any question about the exercise before we jump start with it.</vt:lpstr>
      <vt:lpstr>Exercise Start 10 minutes clock start  (Note: I will put instruction up while you’re doing your exercise)</vt:lpstr>
      <vt:lpstr>Discover You Why</vt:lpstr>
      <vt:lpstr>TIME UP   Who want to share one of their passion?</vt:lpstr>
      <vt:lpstr>What’s My Talents  I asked this question around I was in 5th grade. I was noticing how well I did in mathematics, and later in my 7th grade – computer science. Base on my observation, I thought I will become a mathematician, or a computer programmer. Later I found that talents are developed as you allow yourself to be exposed to a variety of studies, works, and opportunities. The more you seek to develop and refine your skills set, the more you will discover and precise about your talents.   So, what’s your talents?</vt:lpstr>
      <vt:lpstr>Discover You Why</vt:lpstr>
      <vt:lpstr>I will give you 10 minutes to brainstorm what are your talents.</vt:lpstr>
      <vt:lpstr>Q&amp;A  Any question about the exercise before we jump start with it.</vt:lpstr>
      <vt:lpstr>Exercise Start 10 minutes clock start  (Note: I will put instruction up while you’re doing your exercise)</vt:lpstr>
      <vt:lpstr>Discover You Why</vt:lpstr>
      <vt:lpstr>TIME UP   Who want to share one of their talents?</vt:lpstr>
      <vt:lpstr>What’s My Vision  I started to seek the meaning of my life around when I was in 3rd grade. At the beginning, I thought my talents, my career is all there is the meaning of life. As I grow older and learn to be more sensitive towards the world around me, I began to discover I have a strong bond in teaching children and youth. I began my search to understand more about children development, and which vocation will allow me to serve children and youth. Later to find out, as I expand my mind about different social issues around the world, I realize I can do so much more for children and youth, by training them to be leaders of tomorrow and introduce them to the Gospel. How have you expanded your mind, and your sensitivity to the world around you?  So, what’s your vision?</vt:lpstr>
      <vt:lpstr>Discover You Why</vt:lpstr>
      <vt:lpstr>I will give you 10 minutes to brainstorm what are your visions.</vt:lpstr>
      <vt:lpstr>Q&amp;A  Any question about the exercise before we jump start with it.</vt:lpstr>
      <vt:lpstr>Exercise Start 10 minutes clock start  (Note: I will put instruction up while you’re doing your exercise)</vt:lpstr>
      <vt:lpstr>Discover You Why</vt:lpstr>
      <vt:lpstr>TIME UP   Who want to share one of their visions?</vt:lpstr>
      <vt:lpstr>Where Are Your Passions, Talents, and  Visions Overlapping is the Niche You Want  to Create Your Message For  </vt:lpstr>
      <vt:lpstr>Part 2  Understand Your Ideal Customer Avatar</vt:lpstr>
      <vt:lpstr>You need to understand your ideal customer, in order to be able to serve them on the highest level.  And the best avatar that I can find is me.</vt:lpstr>
      <vt:lpstr>Why I’m my own avatar?  When I must reboot my business after I shut my 2 companies at convid19, I really want to dial in who is my ideal customers. I began to review all my talents, life and work experiences, my why, and my visions, and come to realized that what I want and crave after is not just to be a top digital marketer, but also use my life and knowledge, to transform others, and help them to reach their max potential. I realize everything I experienced from my childhood to adulthood, all the trauma and drama, are meant for me to share with those in similar situation, so that they can learn from my experience to find their own path out of the situation they were in. And this is how I derive my vision statement: I help low self-esteem adult to become visible and discover their why, the unique message they meant to share with the world, through digital marketing and virtual stages, so that they can earn a decent living while carrying out their mission.  So, what’s your ideal customer avatar?</vt:lpstr>
      <vt:lpstr>Use Facebook Insight to Understand  Your Ideal Customer Demo  </vt:lpstr>
      <vt:lpstr>What are your ideal customer pain point, and how can you relate to them?</vt:lpstr>
      <vt:lpstr>To Create a Customer Avatar Profile:  The first thing to do is to write your customer avatar as though you are talking to a single person.  Give him or her the gender and a name.  This is a make-believe game. Then pretend you are him or her and answer these question using “I…”</vt:lpstr>
      <vt:lpstr>What kind of social economical background are you from?  Have you graduate from college and university?  What is your occupation?  What is the biggest challenge you are currently facing?</vt:lpstr>
      <vt:lpstr>What obstacles are stopping you from getting where they want to go?  If someone could solve one problem for you that would "change everything," what would that problem be?  How much did you invest in your own personal improvement last year?  What are your end goals? What does your "after" look like?</vt:lpstr>
      <vt:lpstr>Previously, we have discussed how we can be our own ideal customer.  If I am my own avatar, how can I extract information from myself to understand what my ideal customer profile shall look like?  - How has my pain points and experience similar to the niche that I am serving? - How has those pain points impact my judgement and sense of worth? - How did I overcome those obstacles that my audience is experiencing right now? - How can I bring the solutions to my audience, the very solutions that resolved my pain point?  So, what questions can you ask yourself to position yourself as the avatar?</vt:lpstr>
      <vt:lpstr>Ideal Customer Profile Example  https://docs.google.com/document/d/1R_wO51Pa0vymUTdduUYsbb3f2Wupwck-EPZTVwEN78I/edit?usp=sharing  </vt:lpstr>
      <vt:lpstr>I will give you 10 minutes to brainstorm your ideal customer profile</vt:lpstr>
      <vt:lpstr>Q&amp;A  Any question about the exercise before we jump start with it.</vt:lpstr>
      <vt:lpstr>Exercise Start 10 minutes clock start  (Note: I will put instruction up while you’re doing your exercise)</vt:lpstr>
      <vt:lpstr>Let’s brainstorm your ideal customer profile</vt:lpstr>
      <vt:lpstr>TIME UP   Who want to share one psychographic detail about the ideal customer avatar profile?</vt:lpstr>
      <vt:lpstr>How to Use Quora to Understand  Your Ideal Customer Demo  </vt:lpstr>
      <vt:lpstr>Part 3  What Problem Can You Solve for Your Ideal Customer</vt:lpstr>
      <vt:lpstr>Where your customer pains points and problems overlaps with your passions, talents, and vision is where you can serve them. </vt:lpstr>
      <vt:lpstr>I will give you 10 minutes to brainstorm all the pain point of your audience that overlap with your passions, talents, and visions.</vt:lpstr>
      <vt:lpstr>Q&amp;A  Any question about the exercise before we jump start with it.</vt:lpstr>
      <vt:lpstr>Exercise Start 10 minutes clock start  (Note: I will put instruction up while you’re doing your exercise)</vt:lpstr>
      <vt:lpstr>Please brainstorm all the pain point of your audience that overlap with your passions, talents, and visions.</vt:lpstr>
      <vt:lpstr>TIME UP   Sharing: which of the problems of your ideal customer do you want help solving the most?</vt:lpstr>
      <vt:lpstr>Part 4  The Important of Niche Down</vt:lpstr>
      <vt:lpstr>The more specific you niche down,  the easier it is to find a blue ocean that you comfortable serving.</vt:lpstr>
      <vt:lpstr>Niche Down</vt:lpstr>
      <vt:lpstr>I will give you 10 minutes to try to work on the niche down exercise.</vt:lpstr>
      <vt:lpstr>Q&amp;A  Any question about the exercise before we jump start with it.</vt:lpstr>
      <vt:lpstr>Exercise Start 10 minutes clock start  (Note: I will put instruction up while you’re doing your exercise)</vt:lpstr>
      <vt:lpstr>Niche Down</vt:lpstr>
      <vt:lpstr>TIME UP   Who want to share what your niche down exercise?</vt:lpstr>
      <vt:lpstr>Part 5  Extract Your Knowledge into a Message</vt:lpstr>
      <vt:lpstr>Extract Knowledge into a message  Journal about your past experiences, stories you heard from your friends, and family.  Journal your past success and failure stories.  Journal about a role model that you admire.  Write down everything you know about that topics and skills.  What people or causes do you find yourself naturally drawn to?</vt:lpstr>
      <vt:lpstr>Extract Knowledge into a message  Who are you most passionate about helping?  What causes the people you want to serve the most pain and frustration?  What is the one thing you wish people knew that would demonstrably change their lives for the better?  What comes easily to you that you take for granted but that others find difficult?</vt:lpstr>
      <vt:lpstr>Extract Knowledge into a Message  What do you find yourself consistently explaining, teaching, or sharing with others—without even trying?  How could your interests help the people you care about serving?  If you could help people in the way that you just described, how would their lives be different/better?  What’s at stake if you don’t help people in the way you just described?</vt:lpstr>
      <vt:lpstr>I will give you 10 minutes to extract your knowledge onto a piece of paper</vt:lpstr>
      <vt:lpstr>Q&amp;A  Any question about the exercise before we jump start with it.</vt:lpstr>
      <vt:lpstr>Exercise Start 10 minutes clock start  (Note: I will put instruction up while you’re doing your exercise)</vt:lpstr>
      <vt:lpstr>Please brain dump all your knowledge onto a piece of paper</vt:lpstr>
      <vt:lpstr>TIME UP   Who want to share what are something that you come up with during the 10 minutes exercise?</vt:lpstr>
      <vt:lpstr>Create Problem Statement:  What problem you focus to resolve,  and how you are solving it for your ideal customer.</vt:lpstr>
      <vt:lpstr>I am (profession.)   I help (audience,) who struggle (pain point,) to (resolve a problem,) by/so that (solutions/results.)  Example: I am a digital marketer and an empowerment coach.   I help low-esteem adults to become visible, so they can share their unique message with the world as digital entrepreneurs.</vt:lpstr>
      <vt:lpstr>I will give you 10 minutes to try to work on the problem statement exercise.</vt:lpstr>
      <vt:lpstr>Q&amp;A  Any question about the exercise before we jump start with it.</vt:lpstr>
      <vt:lpstr>Exercise Start 10 minutes clock start  (Note: I will put instruction up while you’re doing your exercise)</vt:lpstr>
      <vt:lpstr>I am (profession.)   I help (audience,) who struggle (pain point,) to (resolve a problem,) by/so that (solutions/results.)  Example: I am a digital marketer and an empowerment coach.   I help low-esteem adults, who’ve struggled with verbal abuse to become visible, so they can share their unique message with the world as digital entrepreneurs.</vt:lpstr>
      <vt:lpstr>TIME UP   Who want to share what your problem statement?</vt:lpstr>
      <vt:lpstr>Part 5  Setup and Launch Your Program</vt:lpstr>
      <vt:lpstr>After you brain dump everything you know about how to resolve the problems for your audience on a Microsoft Words document, or on a text pad file   You can then use asana.com to build  and organize your workshop, mastermind, 5 days challenges, etc. program outline, and specific bullet points as well.  Next you want to create your presentation Power Point.   You will want to create any workbooks, cheat sheets, or checklists that will be available to the participants.</vt:lpstr>
      <vt:lpstr>You may want to create any graphics, videos, and screen recordings that you may need during your workshop, mastermind, or 5 days challenges, etc.  You will want to create sale copy and film a pre-sell video for your workshop/events.  You will want to create your lead magnet, map out your web funnels, and connect the funnel with email marketing software properly.  You will want to draft out your first 7 days autoresponder series and schedule them with email automation ready. </vt:lpstr>
      <vt:lpstr>FUNNEL DEMO TIME   We will go on a software call GERU, and go through some basic different types of funnels.</vt:lpstr>
      <vt:lpstr>PREP FOR VIDEO PROMO </vt:lpstr>
      <vt:lpstr>PowerPoint Presentation</vt:lpstr>
      <vt:lpstr>I will give you 10 minutes to brainstorm what your video promo script looks like.</vt:lpstr>
      <vt:lpstr>Q&amp;A  Any question about the exercise before we jump start with it.</vt:lpstr>
      <vt:lpstr>Exercise Start 10 minutes clock start  (Note: I will put instruction up while you’re doing your exercise)</vt:lpstr>
      <vt:lpstr>PREP FOR VIDEO PROMO </vt:lpstr>
      <vt:lpstr>TIME UP   Who want to share their video promo draft script?</vt:lpstr>
      <vt:lpstr>Now you are ready for traffic and visitors</vt:lpstr>
      <vt:lpstr>Part 6  Content Publishing, Visibility,  and Get Your Own Virtual Stages  </vt:lpstr>
      <vt:lpstr>One way to create your own virtual platform is doing Facebook Live regularly on your Facebook group and page  But with the help of video streaming software such as Restream.io and Streamyard.com, your content can easily broadcast on multiple social media platform simultaneously.  Creating a consistent content publishing topics and schedule are very important.  There are many content scheduling software available in the market, my favorite is eClincher.com and publer.io  You can always get topics inspiration from Quora.com and Reddit</vt:lpstr>
      <vt:lpstr>Why pushing out social media content regularly, including Facebook Live, your own blog, or on others social platform you own, will make you more visible?</vt:lpstr>
      <vt:lpstr>You can always repurpose your content into a podcast, a course, a workshop, etc.  You can brand yourself as subject authority by consistently publishing content about your industry  You can attract people to join your tribe, and build your fan base, as more people get to know who you are and what your stand for</vt:lpstr>
      <vt:lpstr>What are some of blog posts topics I will be doing in 2021?  - Good Take Away from Being Unacknowledged from My Family Members - What Happens if U Get Too Comfortable At  Where You Are - My Six Years as Cashier - How God Stage Me For Greater Blessing Through Each Trial and Obstacle in my Path - The Beauty in Putting Your Focus to Celebrate Other People Success. - How to Use Your Downtime to Up Your Game - Turn Negative to Positive - Allow Yourself to Grieve, Bring Awareness to Your Own Emotion, So that You Can Let Go - How to Setup Yourself To Win Everyday and Night  So, what are some of your blog posts ideas in 2021?</vt:lpstr>
      <vt:lpstr>I will give you 10 minutes to brainstorm a list of topics that you can turn them into a blog post, a video, or a podcast.</vt:lpstr>
      <vt:lpstr>Q&amp;A  Any question about the exercise before we jump start with it.</vt:lpstr>
      <vt:lpstr>Exercise Start 10 minutes clock start  (Note: I will put instruction up while you’re doing your exercise)</vt:lpstr>
      <vt:lpstr>Now please brainstorm a list of topics that you can turn them into a blog post, a video, or a podcast.</vt:lpstr>
      <vt:lpstr>TIME UP   Who want to share one of the topics that can use to create social media content?</vt:lpstr>
      <vt:lpstr>Here are just some of the virtual stage you can be hosting:  Your Own FB Live, YouTube Live, etc. Social Media Live Your Own Podcast Your Own Summit Your Own 5 Days Challenges Your Own Virtual Events Your Own Online Workshop Your Own Online Radio Show Your Own Online TV Show</vt:lpstr>
      <vt:lpstr>Everyone here will get a 3-parts video explaining how to do FB Live using zoom.</vt:lpstr>
      <vt:lpstr>Here are just some of the virtual stage you can be on other people platform:  Other People FB Live, YouTube Live, etc. Social Media Live Other People Podcast Guest Speaker Other People Summit Guest Speaker Other People 5 Days Challenges Guest Speaker Other People Virtual Events Guest Speaker Other People Online Workshop Guest Speaker Other People Online Radio Show Guest Speaker Other People Online TV Show Guest Speaker</vt:lpstr>
      <vt:lpstr>Part 7  How to Get onto Other People Stage?  Introducing Dream 100  </vt:lpstr>
      <vt:lpstr>Building personal relationship  and connecting with people who are at higher level than where you are - One at a Time.</vt:lpstr>
      <vt:lpstr>Make a list of top 100 persons, you want to interview, or you want to be on stage with, whom are leaders of the niche you are in.  Study each person thoroughly. Study one person at one time:   What’s the person autobiography? What is his or her hobbies? Who is his or her family? Did he or she published as an author? If so, what are the best title of his or her books? What is his or her personal, career or business history? How many company does he or she holding now? What industries are the companies in? What are the latest PR release from his or her companies?  What’s his or her company goal this year? What’s his or her company 5 years goal? What are the latest advertising campaign his or her company is running?</vt:lpstr>
      <vt:lpstr>Ask yourself these Questions:  How can I be value added to that person on my dream 100 list?  Is there personal details on their social media that you can spot on, and turn this minor detail into an opportunity to do that person on our dream 100 list a favor, give him or her a surprise that they will never forget?  Is there someone in your connection, that you can introduce to this person on your dream 100 list?  Is there someone in your connection, can introduce you to person on your dream 100 list?</vt:lpstr>
      <vt:lpstr>What are some of the guru that are on my Dream 100 list?  James MacNeil, Rodrigo Diaz Mercado, Bernard Hiller,  Brendon Burchard, Anik Singal, Les Brown, Jon Talarico,  Pete Vargas, Pat Quinn, Tony Robbins, Dean Graziosi,  Michael Hyatt, Beth Feldman, James Dently, etc.  So, what are some of your favorite people on your dream 100 list?</vt:lpstr>
      <vt:lpstr>I will give you 10 minutes to come up with a list of 10 person you would want to interview, share the same virtual stage, or on their virtual stage.</vt:lpstr>
      <vt:lpstr>Q&amp;A  Any question about the exercise before we jump start with it.</vt:lpstr>
      <vt:lpstr>Exercise Start 10 minutes clock start  (Note: I will put instruction up while you’re doing your exercise)</vt:lpstr>
      <vt:lpstr>Please brainstorm and come up with a list of 10 person you would want to interview, share the same virtual stage, or on their virtual stage.</vt:lpstr>
      <vt:lpstr>TIME UP   Who want to share one of the names on their Dream 100 list?</vt:lpstr>
      <vt:lpstr>Any Q &amp; A? </vt:lpstr>
      <vt:lpstr>Check out: What’s your biggest take away from this workshop?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 Your Why, Your Distinct Voice</dc:title>
  <dc:creator>Vivian So</dc:creator>
  <cp:lastModifiedBy>Vivian So</cp:lastModifiedBy>
  <cp:revision>71</cp:revision>
  <dcterms:created xsi:type="dcterms:W3CDTF">2020-12-06T22:49:01Z</dcterms:created>
  <dcterms:modified xsi:type="dcterms:W3CDTF">2020-12-26T21:52:05Z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